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4.xml" ContentType="application/vnd.openxmlformats-officedocument.theme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  <p:sldMasterId id="2147483689" r:id="rId2"/>
    <p:sldMasterId id="2147483725" r:id="rId3"/>
    <p:sldMasterId id="2147483737" r:id="rId4"/>
    <p:sldMasterId id="2147483749" r:id="rId5"/>
  </p:sldMasterIdLst>
  <p:notesMasterIdLst>
    <p:notesMasterId r:id="rId102"/>
  </p:notesMasterIdLst>
  <p:handoutMasterIdLst>
    <p:handoutMasterId r:id="rId103"/>
  </p:handoutMasterIdLst>
  <p:sldIdLst>
    <p:sldId id="256" r:id="rId6"/>
    <p:sldId id="291" r:id="rId7"/>
    <p:sldId id="315" r:id="rId8"/>
    <p:sldId id="316" r:id="rId9"/>
    <p:sldId id="288" r:id="rId10"/>
    <p:sldId id="399" r:id="rId11"/>
    <p:sldId id="322" r:id="rId12"/>
    <p:sldId id="318" r:id="rId13"/>
    <p:sldId id="389" r:id="rId14"/>
    <p:sldId id="395" r:id="rId15"/>
    <p:sldId id="396" r:id="rId16"/>
    <p:sldId id="287" r:id="rId17"/>
    <p:sldId id="345" r:id="rId18"/>
    <p:sldId id="265" r:id="rId19"/>
    <p:sldId id="365" r:id="rId20"/>
    <p:sldId id="257" r:id="rId21"/>
    <p:sldId id="339" r:id="rId22"/>
    <p:sldId id="340" r:id="rId23"/>
    <p:sldId id="341" r:id="rId24"/>
    <p:sldId id="342" r:id="rId25"/>
    <p:sldId id="343" r:id="rId26"/>
    <p:sldId id="337" r:id="rId27"/>
    <p:sldId id="344" r:id="rId28"/>
    <p:sldId id="258" r:id="rId29"/>
    <p:sldId id="347" r:id="rId30"/>
    <p:sldId id="348" r:id="rId31"/>
    <p:sldId id="313" r:id="rId32"/>
    <p:sldId id="349" r:id="rId33"/>
    <p:sldId id="350" r:id="rId34"/>
    <p:sldId id="351" r:id="rId35"/>
    <p:sldId id="352" r:id="rId36"/>
    <p:sldId id="353" r:id="rId37"/>
    <p:sldId id="355" r:id="rId38"/>
    <p:sldId id="354" r:id="rId39"/>
    <p:sldId id="356" r:id="rId40"/>
    <p:sldId id="358" r:id="rId41"/>
    <p:sldId id="367" r:id="rId42"/>
    <p:sldId id="366" r:id="rId43"/>
    <p:sldId id="360" r:id="rId44"/>
    <p:sldId id="375" r:id="rId45"/>
    <p:sldId id="368" r:id="rId46"/>
    <p:sldId id="387" r:id="rId47"/>
    <p:sldId id="359" r:id="rId48"/>
    <p:sldId id="378" r:id="rId49"/>
    <p:sldId id="377" r:id="rId50"/>
    <p:sldId id="382" r:id="rId51"/>
    <p:sldId id="371" r:id="rId52"/>
    <p:sldId id="374" r:id="rId53"/>
    <p:sldId id="361" r:id="rId54"/>
    <p:sldId id="379" r:id="rId55"/>
    <p:sldId id="372" r:id="rId56"/>
    <p:sldId id="383" r:id="rId57"/>
    <p:sldId id="263" r:id="rId58"/>
    <p:sldId id="385" r:id="rId59"/>
    <p:sldId id="386" r:id="rId60"/>
    <p:sldId id="364" r:id="rId61"/>
    <p:sldId id="264" r:id="rId62"/>
    <p:sldId id="357" r:id="rId63"/>
    <p:sldId id="397" r:id="rId64"/>
    <p:sldId id="390" r:id="rId65"/>
    <p:sldId id="391" r:id="rId66"/>
    <p:sldId id="393" r:id="rId67"/>
    <p:sldId id="392" r:id="rId68"/>
    <p:sldId id="292" r:id="rId69"/>
    <p:sldId id="388" r:id="rId70"/>
    <p:sldId id="325" r:id="rId71"/>
    <p:sldId id="346" r:id="rId72"/>
    <p:sldId id="376" r:id="rId73"/>
    <p:sldId id="326" r:id="rId74"/>
    <p:sldId id="381" r:id="rId75"/>
    <p:sldId id="400" r:id="rId76"/>
    <p:sldId id="398" r:id="rId77"/>
    <p:sldId id="302" r:id="rId78"/>
    <p:sldId id="303" r:id="rId79"/>
    <p:sldId id="273" r:id="rId80"/>
    <p:sldId id="285" r:id="rId81"/>
    <p:sldId id="284" r:id="rId82"/>
    <p:sldId id="274" r:id="rId83"/>
    <p:sldId id="277" r:id="rId84"/>
    <p:sldId id="278" r:id="rId85"/>
    <p:sldId id="275" r:id="rId86"/>
    <p:sldId id="279" r:id="rId87"/>
    <p:sldId id="280" r:id="rId88"/>
    <p:sldId id="281" r:id="rId89"/>
    <p:sldId id="282" r:id="rId90"/>
    <p:sldId id="283" r:id="rId91"/>
    <p:sldId id="327" r:id="rId92"/>
    <p:sldId id="328" r:id="rId93"/>
    <p:sldId id="329" r:id="rId94"/>
    <p:sldId id="330" r:id="rId95"/>
    <p:sldId id="331" r:id="rId96"/>
    <p:sldId id="332" r:id="rId97"/>
    <p:sldId id="333" r:id="rId98"/>
    <p:sldId id="334" r:id="rId99"/>
    <p:sldId id="335" r:id="rId100"/>
    <p:sldId id="321" r:id="rId101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ztipaj" initials="s" lastIdx="9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DEEF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 horzBarState="maximized">
    <p:restoredLeft sz="15620"/>
    <p:restoredTop sz="95110" autoAdjust="0"/>
  </p:normalViewPr>
  <p:slideViewPr>
    <p:cSldViewPr>
      <p:cViewPr varScale="1">
        <p:scale>
          <a:sx n="79" d="100"/>
          <a:sy n="79" d="100"/>
        </p:scale>
        <p:origin x="-102" y="-28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169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slide" Target="slides/slide79.xml"/><Relationship Id="rId89" Type="http://schemas.openxmlformats.org/officeDocument/2006/relationships/slide" Target="slides/slide84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slide" Target="slides/slide8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07" Type="http://schemas.openxmlformats.org/officeDocument/2006/relationships/theme" Target="theme/them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66" Type="http://schemas.openxmlformats.org/officeDocument/2006/relationships/slide" Target="slides/slide61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87" Type="http://schemas.openxmlformats.org/officeDocument/2006/relationships/slide" Target="slides/slide82.xml"/><Relationship Id="rId102" Type="http://schemas.openxmlformats.org/officeDocument/2006/relationships/notesMaster" Target="notesMasters/notesMaster1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90" Type="http://schemas.openxmlformats.org/officeDocument/2006/relationships/slide" Target="slides/slide85.xml"/><Relationship Id="rId95" Type="http://schemas.openxmlformats.org/officeDocument/2006/relationships/slide" Target="slides/slide90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77" Type="http://schemas.openxmlformats.org/officeDocument/2006/relationships/slide" Target="slides/slide72.xml"/><Relationship Id="rId100" Type="http://schemas.openxmlformats.org/officeDocument/2006/relationships/slide" Target="slides/slide95.xml"/><Relationship Id="rId105" Type="http://schemas.openxmlformats.org/officeDocument/2006/relationships/presProps" Target="presProps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80" Type="http://schemas.openxmlformats.org/officeDocument/2006/relationships/slide" Target="slides/slide75.xml"/><Relationship Id="rId85" Type="http://schemas.openxmlformats.org/officeDocument/2006/relationships/slide" Target="slides/slide80.xml"/><Relationship Id="rId93" Type="http://schemas.openxmlformats.org/officeDocument/2006/relationships/slide" Target="slides/slide88.xml"/><Relationship Id="rId98" Type="http://schemas.openxmlformats.org/officeDocument/2006/relationships/slide" Target="slides/slide93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103" Type="http://schemas.openxmlformats.org/officeDocument/2006/relationships/handoutMaster" Target="handoutMasters/handoutMaster1.xml"/><Relationship Id="rId108" Type="http://schemas.openxmlformats.org/officeDocument/2006/relationships/tableStyles" Target="tableStyles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91" Type="http://schemas.openxmlformats.org/officeDocument/2006/relationships/slide" Target="slides/slide86.xml"/><Relationship Id="rId96" Type="http://schemas.openxmlformats.org/officeDocument/2006/relationships/slide" Target="slides/slide9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6" Type="http://schemas.openxmlformats.org/officeDocument/2006/relationships/viewProps" Target="viewProps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94" Type="http://schemas.openxmlformats.org/officeDocument/2006/relationships/slide" Target="slides/slide89.xml"/><Relationship Id="rId99" Type="http://schemas.openxmlformats.org/officeDocument/2006/relationships/slide" Target="slides/slide94.xml"/><Relationship Id="rId101" Type="http://schemas.openxmlformats.org/officeDocument/2006/relationships/slide" Target="slides/slide96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97" Type="http://schemas.openxmlformats.org/officeDocument/2006/relationships/slide" Target="slides/slide92.xml"/><Relationship Id="rId104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560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560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2E43C17C-8036-436F-A1F1-C80316035936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2262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638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2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2AF338A7-91FA-4B31-9D93-E592AE65997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77736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08771C4-99D3-4A02-8A0A-6B1F7D3D85D0}" type="slidenum">
              <a:rPr lang="en-US" smtClean="0">
                <a:solidFill>
                  <a:prstClr val="black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</a:t>
            </a:fld>
            <a:endParaRPr lang="en-US" smtClean="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596650F-677B-4B5F-B4BC-83FBF6E3382A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6</a:t>
            </a:fld>
            <a:endParaRPr lang="en-US" smtClean="0">
              <a:solidFill>
                <a:prstClr val="black"/>
              </a:solidFill>
            </a:endParaRPr>
          </a:p>
        </p:txBody>
      </p:sp>
      <p:sp>
        <p:nvSpPr>
          <p:cNvPr id="102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226514" indent="-226514">
              <a:tabLst>
                <a:tab pos="226514" algn="l"/>
              </a:tabLst>
            </a:pPr>
            <a:r>
              <a:rPr lang="en-US" smtClean="0"/>
              <a:t>What the commercial software development world does that our META tool suite DOES NOT (or fixes):  </a:t>
            </a:r>
          </a:p>
          <a:p>
            <a:pPr marL="226514" indent="-226514">
              <a:buFontTx/>
              <a:buChar char="•"/>
              <a:tabLst>
                <a:tab pos="226514" algn="l"/>
              </a:tabLst>
            </a:pPr>
            <a:r>
              <a:rPr lang="en-US" smtClean="0"/>
              <a:t>Create block diagram modeling tools specific to each application but which are not customizable or interoperable.</a:t>
            </a:r>
          </a:p>
          <a:p>
            <a:pPr marL="226514" indent="-226514">
              <a:buFontTx/>
              <a:buChar char="•"/>
              <a:tabLst>
                <a:tab pos="226514" algn="l"/>
              </a:tabLst>
            </a:pPr>
            <a:r>
              <a:rPr lang="en-US" smtClean="0"/>
              <a:t>Use proprietary internal representations that cannot be imported or exported to third-party tools.</a:t>
            </a:r>
          </a:p>
          <a:p>
            <a:pPr marL="226514" indent="-226514">
              <a:buFontTx/>
              <a:buChar char="•"/>
              <a:tabLst>
                <a:tab pos="226514" algn="l"/>
              </a:tabLst>
            </a:pPr>
            <a:r>
              <a:rPr lang="en-US" smtClean="0"/>
              <a:t>Develop one-size-fits-all tools that require many design decisions outside of the application engineers’ field of expertise.</a:t>
            </a:r>
          </a:p>
          <a:p>
            <a:pPr marL="226514" indent="-226514">
              <a:buFontTx/>
              <a:buChar char="•"/>
              <a:tabLst>
                <a:tab pos="226514" algn="l"/>
              </a:tabLst>
            </a:pPr>
            <a:r>
              <a:rPr lang="en-US" smtClean="0"/>
              <a:t>Impose a design approach that is alien, unproven or just flat out wrong in a new domain</a:t>
            </a:r>
          </a:p>
          <a:p>
            <a:pPr marL="226514" indent="-226514">
              <a:buFontTx/>
              <a:buChar char="•"/>
              <a:tabLst>
                <a:tab pos="226514" algn="l"/>
              </a:tabLst>
            </a:pPr>
            <a:r>
              <a:rPr lang="en-US" smtClean="0"/>
              <a:t>Apply exhaustive, brute-force verification and validation methods that take no advantage of underlying application constraints.</a:t>
            </a:r>
          </a:p>
          <a:p>
            <a:pPr marL="226514" indent="-226514">
              <a:buFontTx/>
              <a:buChar char="•"/>
              <a:tabLst>
                <a:tab pos="226514" algn="l"/>
              </a:tabLst>
            </a:pPr>
            <a:r>
              <a:rPr lang="en-US" smtClean="0"/>
              <a:t>Parse models to generic, sequentially-executed formats that bear no inherent relation to the computer on which they run.</a:t>
            </a:r>
          </a:p>
          <a:p>
            <a:pPr marL="226514" indent="-226514">
              <a:buFontTx/>
              <a:buChar char="•"/>
              <a:tabLst>
                <a:tab pos="226514" algn="l"/>
              </a:tabLst>
            </a:pPr>
            <a:r>
              <a:rPr lang="en-US" smtClean="0"/>
              <a:t>Generate code without a priori knowledge of the physical model of the application or of the target computer.</a:t>
            </a:r>
          </a:p>
          <a:p>
            <a:pPr marL="226514" indent="-226514">
              <a:buFontTx/>
              <a:buChar char="•"/>
              <a:tabLst>
                <a:tab pos="226514" algn="l"/>
              </a:tabLst>
            </a:pPr>
            <a:r>
              <a:rPr lang="en-US" smtClean="0"/>
              <a:t>Discard symbolic knowledge – as represented in a formal language – about the code’s functionality; eliminating any possibility of automated reasoning about the code’s qualities.</a:t>
            </a:r>
          </a:p>
          <a:p>
            <a:pPr marL="226514" indent="-226514">
              <a:tabLst>
                <a:tab pos="226514" algn="l"/>
              </a:tabLst>
            </a:pPr>
            <a:endParaRPr lang="en-US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 Overall we orient the design flow into these three core group of activities</a:t>
            </a:r>
          </a:p>
          <a:p>
            <a:r>
              <a:rPr lang="en-US" dirty="0" smtClean="0"/>
              <a:t>      - the initial Architecture design involves modeling and rapid Exploration of early</a:t>
            </a:r>
          </a:p>
          <a:p>
            <a:r>
              <a:rPr lang="en-US" dirty="0" smtClean="0"/>
              <a:t>          design space sketched out with the system requirements</a:t>
            </a:r>
          </a:p>
          <a:p>
            <a:r>
              <a:rPr lang="en-US" dirty="0" smtClean="0"/>
              <a:t>         to support these activities, we need to able to identify and model the system design space,</a:t>
            </a:r>
          </a:p>
          <a:p>
            <a:r>
              <a:rPr lang="en-US" dirty="0" smtClean="0"/>
              <a:t>           recognize the key architectural variants that can broadly support the customer requirements</a:t>
            </a:r>
          </a:p>
          <a:p>
            <a:r>
              <a:rPr lang="en-US" dirty="0" smtClean="0"/>
              <a:t>         we expect that the early exploration would require rapid exploration with lots of design options</a:t>
            </a:r>
          </a:p>
          <a:p>
            <a:r>
              <a:rPr lang="en-US" dirty="0" smtClean="0"/>
              <a:t>           and to facilitate such a coarse gain exploration we need to be able to model low-resolution components</a:t>
            </a:r>
          </a:p>
          <a:p>
            <a:endParaRPr lang="en-US" dirty="0" smtClean="0"/>
          </a:p>
          <a:p>
            <a:r>
              <a:rPr lang="en-US" dirty="0" smtClean="0"/>
              <a:t>         </a:t>
            </a:r>
          </a:p>
          <a:p>
            <a:r>
              <a:rPr lang="en-US" dirty="0" smtClean="0"/>
              <a:t>      - the next stage expands upon these broadly identified architecture, and refines</a:t>
            </a:r>
          </a:p>
          <a:p>
            <a:r>
              <a:rPr lang="en-US" dirty="0" smtClean="0"/>
              <a:t>         them with integrated design of physical and cyber components and relevant tradeoffs   </a:t>
            </a:r>
          </a:p>
          <a:p>
            <a:r>
              <a:rPr lang="en-US" dirty="0" smtClean="0"/>
              <a:t>           this requires similar to before modeling of the design space along with constraints</a:t>
            </a:r>
          </a:p>
          <a:p>
            <a:r>
              <a:rPr lang="en-US" dirty="0" smtClean="0"/>
              <a:t>             that bound the design space</a:t>
            </a:r>
          </a:p>
          <a:p>
            <a:r>
              <a:rPr lang="en-US" dirty="0" smtClean="0"/>
              <a:t>           in this phase you also need to support dynamics modeling to support progressively </a:t>
            </a:r>
          </a:p>
          <a:p>
            <a:r>
              <a:rPr lang="en-US" dirty="0" smtClean="0"/>
              <a:t>             refined performance simulation of the system</a:t>
            </a:r>
          </a:p>
          <a:p>
            <a:r>
              <a:rPr lang="en-US" dirty="0" smtClean="0"/>
              <a:t>           in this phase you also need to support computational modeling to analyze the behavior</a:t>
            </a:r>
          </a:p>
          <a:p>
            <a:r>
              <a:rPr lang="en-US" dirty="0" smtClean="0"/>
              <a:t>             and interaction of software with physical components</a:t>
            </a:r>
          </a:p>
          <a:p>
            <a:r>
              <a:rPr lang="en-US" dirty="0" smtClean="0"/>
              <a:t>           quite a few analysis of physical systems are driven by CAD, and consequently the </a:t>
            </a:r>
          </a:p>
          <a:p>
            <a:r>
              <a:rPr lang="en-US" dirty="0" smtClean="0"/>
              <a:t>             modeling language suite needs to support CAD and derivative analysis such as thermal</a:t>
            </a:r>
          </a:p>
          <a:p>
            <a:r>
              <a:rPr lang="en-US" dirty="0" smtClean="0"/>
              <a:t>           in the META design flow we want to examine the designs at a very early stage from a</a:t>
            </a:r>
          </a:p>
          <a:p>
            <a:r>
              <a:rPr lang="en-US" dirty="0" smtClean="0"/>
              <a:t>             manufacturability perspective </a:t>
            </a:r>
          </a:p>
          <a:p>
            <a:endParaRPr lang="en-US" dirty="0" smtClean="0"/>
          </a:p>
          <a:p>
            <a:r>
              <a:rPr lang="en-US" dirty="0" smtClean="0"/>
              <a:t>      - the detailed design stage involves further refinement, and analysis, of designs leading</a:t>
            </a:r>
          </a:p>
          <a:p>
            <a:r>
              <a:rPr lang="en-US" dirty="0" smtClean="0"/>
              <a:t>           towards production</a:t>
            </a:r>
          </a:p>
          <a:p>
            <a:r>
              <a:rPr lang="en-US" dirty="0" smtClean="0"/>
              <a:t>           and here again while we continue to need modeling architecture and other aspects of </a:t>
            </a:r>
          </a:p>
          <a:p>
            <a:r>
              <a:rPr lang="en-US" dirty="0" smtClean="0"/>
              <a:t>             system design, we are progressing towards very detailed domain modeling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      So, the bottom line for the META Language Suite is that it needs to support a broad </a:t>
            </a:r>
          </a:p>
          <a:p>
            <a:r>
              <a:rPr lang="en-US" dirty="0" smtClean="0"/>
              <a:t>          range of modeling activities to realize the design flow.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0571ACB-A021-4061-ACBE-5EB865A8E9ED}" type="slidenum">
              <a:rPr lang="en-US" smtClean="0"/>
              <a:pPr>
                <a:defRPr/>
              </a:pPr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8533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Add different models for each component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0571ACB-A021-4061-ACBE-5EB865A8E9ED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88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91490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User</a:t>
            </a:r>
            <a:r>
              <a:rPr lang="en-US" baseline="0" dirty="0" smtClean="0"/>
              <a:t> Roles </a:t>
            </a:r>
            <a:r>
              <a:rPr lang="en-US" baseline="0" dirty="0" smtClean="0">
                <a:sym typeface="Wingdings" pitchFamily="2" charset="2"/>
              </a:rPr>
              <a:t> Components (C2M2L), Design (FANG Participants), Design Evaluation (FANG Performer)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F338A7-91FA-4B31-9D93-E592AE659975}" type="slidenum">
              <a:rPr lang="en-US" smtClean="0"/>
              <a:pPr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6780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6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smtClean="0"/>
          </a:p>
        </p:txBody>
      </p:sp>
      <p:sp>
        <p:nvSpPr>
          <p:cNvPr id="2970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896A4AD2-FADB-400D-B6F5-4A0575D2D0CB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90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174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smtClean="0"/>
          </a:p>
        </p:txBody>
      </p:sp>
      <p:sp>
        <p:nvSpPr>
          <p:cNvPr id="3174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60AD378-7C26-4650-9CA5-81BC0CCE652F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91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dirty="0" smtClean="0"/>
              <a:t>cyber component.</a:t>
            </a:r>
          </a:p>
          <a:p>
            <a:pPr>
              <a:spcBef>
                <a:spcPct val="0"/>
              </a:spcBef>
            </a:pPr>
            <a:r>
              <a:rPr lang="en-US" dirty="0" err="1" smtClean="0"/>
              <a:t>Wehave</a:t>
            </a:r>
            <a:r>
              <a:rPr lang="en-US" dirty="0" smtClean="0"/>
              <a:t> a component model as define by ESMOL with TT interaction  </a:t>
            </a:r>
            <a:r>
              <a:rPr lang="en-US" dirty="0" err="1" smtClean="0"/>
              <a:t>semantcs</a:t>
            </a:r>
            <a:r>
              <a:rPr lang="en-US" dirty="0" smtClean="0"/>
              <a:t>. </a:t>
            </a:r>
          </a:p>
          <a:p>
            <a:pPr>
              <a:spcBef>
                <a:spcPct val="0"/>
              </a:spcBef>
            </a:pPr>
            <a:r>
              <a:rPr lang="en-US" dirty="0" smtClean="0"/>
              <a:t>Timing in the ESMOL component model is defined by </a:t>
            </a:r>
            <a:r>
              <a:rPr lang="en-US" dirty="0" err="1" smtClean="0"/>
              <a:t>mutirate</a:t>
            </a:r>
            <a:r>
              <a:rPr lang="en-US" dirty="0" smtClean="0"/>
              <a:t> periodic timing. </a:t>
            </a:r>
          </a:p>
          <a:p>
            <a:pPr>
              <a:spcBef>
                <a:spcPct val="0"/>
              </a:spcBef>
            </a:pPr>
            <a:endParaRPr lang="en-US" dirty="0" smtClean="0"/>
          </a:p>
          <a:p>
            <a:pPr>
              <a:spcBef>
                <a:spcPct val="0"/>
              </a:spcBef>
            </a:pPr>
            <a:r>
              <a:rPr lang="en-US" dirty="0" smtClean="0"/>
              <a:t>We have DE model (used in </a:t>
            </a:r>
            <a:r>
              <a:rPr lang="en-US" dirty="0" err="1" smtClean="0"/>
              <a:t>TrueTime</a:t>
            </a:r>
            <a:r>
              <a:rPr lang="en-US" dirty="0" smtClean="0"/>
              <a:t>) for representing timing behavior of implemented systems </a:t>
            </a:r>
          </a:p>
        </p:txBody>
      </p:sp>
      <p:sp>
        <p:nvSpPr>
          <p:cNvPr id="4096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93B45ECC-4DEF-409D-B1FD-CDB1162BD44E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92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2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smtClean="0"/>
          </a:p>
        </p:txBody>
      </p:sp>
      <p:sp>
        <p:nvSpPr>
          <p:cNvPr id="307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9B41CF4E-FC2F-4C18-AD80-296553878D8C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94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tseal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850" y="304800"/>
            <a:ext cx="1047750" cy="1047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 Box 8"/>
          <p:cNvSpPr txBox="1">
            <a:spLocks noChangeArrowheads="1"/>
          </p:cNvSpPr>
          <p:nvPr/>
        </p:nvSpPr>
        <p:spPr bwMode="auto">
          <a:xfrm>
            <a:off x="1371600" y="381000"/>
            <a:ext cx="6261100" cy="900113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>
            <a:spAutoFit/>
          </a:bodyPr>
          <a:lstStyle/>
          <a:p>
            <a:pPr algn="ctr" eaLnBrk="0" hangingPunct="0"/>
            <a:r>
              <a:rPr lang="en-US" sz="2800"/>
              <a:t>Institute for Software Integrated Systems</a:t>
            </a:r>
            <a:endParaRPr lang="en-US" sz="2000"/>
          </a:p>
          <a:p>
            <a:pPr algn="ctr" eaLnBrk="0" hangingPunct="0">
              <a:spcBef>
                <a:spcPts val="600"/>
              </a:spcBef>
            </a:pPr>
            <a:r>
              <a:rPr lang="en-US" sz="2000"/>
              <a:t>Vanderbilt University</a:t>
            </a:r>
            <a:endParaRPr lang="en-US" sz="3600"/>
          </a:p>
        </p:txBody>
      </p:sp>
      <p:sp>
        <p:nvSpPr>
          <p:cNvPr id="6" name="Line 10"/>
          <p:cNvSpPr>
            <a:spLocks noChangeShapeType="1"/>
          </p:cNvSpPr>
          <p:nvPr/>
        </p:nvSpPr>
        <p:spPr bwMode="auto">
          <a:xfrm>
            <a:off x="685800" y="6248400"/>
            <a:ext cx="7772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/>
        </p:spPr>
        <p:txBody>
          <a:bodyPr wrap="none"/>
          <a:lstStyle/>
          <a:p>
            <a:pPr>
              <a:defRPr/>
            </a:pPr>
            <a:endParaRPr lang="en-US">
              <a:ea typeface="+mn-ea"/>
            </a:endParaRPr>
          </a:p>
        </p:txBody>
      </p:sp>
      <p:pic>
        <p:nvPicPr>
          <p:cNvPr id="7" name="Picture 11"/>
          <p:cNvPicPr>
            <a:picLocks noChangeAspect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761288" y="469900"/>
            <a:ext cx="1295400" cy="71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098" name="Rectangle 2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371600" y="37338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pPr lvl="0"/>
            <a:r>
              <a:rPr lang="en-US" noProof="0" smtClean="0"/>
              <a:t>Click to edit Master subtitle style</a:t>
            </a:r>
          </a:p>
        </p:txBody>
      </p:sp>
      <p:sp>
        <p:nvSpPr>
          <p:cNvPr id="4105" name="Rectangle 9"/>
          <p:cNvSpPr>
            <a:spLocks noGrp="1" noChangeArrowheads="1"/>
          </p:cNvSpPr>
          <p:nvPr>
            <p:ph type="ctrTitle" sz="quarter"/>
          </p:nvPr>
        </p:nvSpPr>
        <p:spPr>
          <a:xfrm>
            <a:off x="685800" y="2057400"/>
            <a:ext cx="7772400" cy="1143000"/>
          </a:xfrm>
        </p:spPr>
        <p:txBody>
          <a:bodyPr/>
          <a:lstStyle>
            <a:lvl1pPr>
              <a:defRPr sz="4400"/>
            </a:lvl1pPr>
          </a:lstStyle>
          <a:p>
            <a:pPr lvl="0"/>
            <a:r>
              <a:rPr lang="en-US" noProof="0" smtClean="0"/>
              <a:t>Click to edit Master title style</a:t>
            </a:r>
          </a:p>
        </p:txBody>
      </p:sp>
      <p:sp>
        <p:nvSpPr>
          <p:cNvPr id="10" name="Rectangle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>
                <a:ea typeface="ＭＳ Ｐゴシック" charset="-128"/>
              </a:defRPr>
            </a:lvl1pPr>
          </a:lstStyle>
          <a:p>
            <a:fld id="{65A0B182-3C3B-4D54-B848-AAE7169A759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85800" y="63246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7/12/00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2460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Design Patterns Intro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>
                <a:ea typeface="ＭＳ Ｐゴシック" charset="-128"/>
              </a:defRPr>
            </a:lvl1pPr>
          </a:lstStyle>
          <a:p>
            <a:fld id="{4E32FD54-3839-4E99-BD2B-A3BAC9F9B9E4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5800" y="63246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7/12/00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2460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Design Patterns Intro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>
                <a:ea typeface="ＭＳ Ｐゴシック" charset="-128"/>
              </a:defRPr>
            </a:lvl1pPr>
          </a:lstStyle>
          <a:p>
            <a:fld id="{6794920D-3140-4843-827E-6FE63752D500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381000"/>
            <a:ext cx="1943100" cy="57912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381000"/>
            <a:ext cx="5676900" cy="57912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5800" y="63246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7/12/00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2460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Design Patterns Intro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>
                <a:ea typeface="ＭＳ Ｐゴシック" charset="-128"/>
              </a:defRPr>
            </a:lvl1pPr>
          </a:lstStyle>
          <a:p>
            <a:fld id="{164BF45C-D05E-4C98-9920-FF35C1E55C3A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hart" preserve="1">
  <p:cSld name="Title, Text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381000"/>
            <a:ext cx="6324600" cy="8382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524000"/>
            <a:ext cx="3810000" cy="464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hart Placeholder 3"/>
          <p:cNvSpPr>
            <a:spLocks noGrp="1"/>
          </p:cNvSpPr>
          <p:nvPr>
            <p:ph type="chart" sz="half" idx="2"/>
          </p:nvPr>
        </p:nvSpPr>
        <p:spPr>
          <a:xfrm>
            <a:off x="4648200" y="1524000"/>
            <a:ext cx="3810000" cy="4648200"/>
          </a:xfrm>
        </p:spPr>
        <p:txBody>
          <a:bodyPr/>
          <a:lstStyle/>
          <a:p>
            <a:pPr lvl="0"/>
            <a:r>
              <a:rPr lang="en-US" noProof="0" smtClean="0"/>
              <a:t>Click icon to add chart</a:t>
            </a:r>
            <a:endParaRPr lang="en-US" noProof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85800" y="63246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7/12/00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2460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Design Patterns Intro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>
                <a:ea typeface="ＭＳ Ｐゴシック" charset="-128"/>
              </a:defRPr>
            </a:lvl1pPr>
          </a:lstStyle>
          <a:p>
            <a:fld id="{A2865BE8-688D-4F47-BC58-54E65F5CD3ED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3A9297-4EC7-4BCB-AB6B-75875F92ABD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7/9/2012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8E5D5-2FC9-4A43-89DB-D3C64E57F51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Picture 6" descr="tseal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5167" y="34212"/>
            <a:ext cx="1047750" cy="1047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11"/>
          <p:cNvPicPr>
            <a:picLocks noChangeAspect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722605" y="199312"/>
            <a:ext cx="1295400" cy="71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4556334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3A9297-4EC7-4BCB-AB6B-75875F92ABD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7/9/2012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8E5D5-2FC9-4A43-89DB-D3C64E57F51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Picture 6" descr="tseal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133350"/>
            <a:ext cx="1047750" cy="1047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11"/>
          <p:cNvPicPr>
            <a:picLocks noChangeAspect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66038" y="298450"/>
            <a:ext cx="1295400" cy="71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1571449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3A9297-4EC7-4BCB-AB6B-75875F92ABD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7/9/2012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8E5D5-2FC9-4A43-89DB-D3C64E57F51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Picture 6" descr="tseal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133350"/>
            <a:ext cx="1047750" cy="1047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11"/>
          <p:cNvPicPr>
            <a:picLocks noChangeAspect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66038" y="298450"/>
            <a:ext cx="1295400" cy="71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6942451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3A9297-4EC7-4BCB-AB6B-75875F92ABD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7/9/2012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8E5D5-2FC9-4A43-89DB-D3C64E57F51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31207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3A9297-4EC7-4BCB-AB6B-75875F92ABD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7/9/2012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8E5D5-2FC9-4A43-89DB-D3C64E57F51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55374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3A9297-4EC7-4BCB-AB6B-75875F92ABD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7/9/2012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8E5D5-2FC9-4A43-89DB-D3C64E57F51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Picture 6" descr="tseal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119354"/>
            <a:ext cx="1047750" cy="1047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11"/>
          <p:cNvPicPr>
            <a:picLocks noChangeAspect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66038" y="284454"/>
            <a:ext cx="1295400" cy="71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6478677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>
                <a:ea typeface="ＭＳ Ｐゴシック" charset="-128"/>
              </a:defRPr>
            </a:lvl1pPr>
          </a:lstStyle>
          <a:p>
            <a:fld id="{148AA57D-7290-43B7-9CE1-2BE8AFF1B70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3A9297-4EC7-4BCB-AB6B-75875F92ABD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7/9/2012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8E5D5-2FC9-4A43-89DB-D3C64E57F51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6" descr="tseal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4497" y="124019"/>
            <a:ext cx="1047750" cy="1047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11"/>
          <p:cNvPicPr>
            <a:picLocks noChangeAspect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731935" y="289119"/>
            <a:ext cx="1295400" cy="71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800628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3A9297-4EC7-4BCB-AB6B-75875F92ABD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7/9/2012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8E5D5-2FC9-4A43-89DB-D3C64E57F51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76699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3A9297-4EC7-4BCB-AB6B-75875F92ABD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7/9/2012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8E5D5-2FC9-4A43-89DB-D3C64E57F51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390769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3A9297-4EC7-4BCB-AB6B-75875F92ABD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7/9/2012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8E5D5-2FC9-4A43-89DB-D3C64E57F51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598929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3A9297-4EC7-4BCB-AB6B-75875F92ABD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7/9/2012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8E5D5-2FC9-4A43-89DB-D3C64E57F51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441639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4E3A49-5A4B-4C9C-9C73-601F7010BB9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7/9/2012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6D06A-AFA9-4DB0-BAD0-B4758FCCC25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965982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4E3A49-5A4B-4C9C-9C73-601F7010BB9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7/9/2012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6D06A-AFA9-4DB0-BAD0-B4758FCCC25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Footer Placeholder 4"/>
          <p:cNvSpPr txBox="1">
            <a:spLocks/>
          </p:cNvSpPr>
          <p:nvPr userDrawn="1"/>
        </p:nvSpPr>
        <p:spPr>
          <a:xfrm>
            <a:off x="1981200" y="6492875"/>
            <a:ext cx="6172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Delivered to the Government in Accordance with Contract  #FA8650-10-C-7082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08100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4E3A49-5A4B-4C9C-9C73-601F7010BB9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7/9/2012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6D06A-AFA9-4DB0-BAD0-B4758FCCC25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187820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4E3A49-5A4B-4C9C-9C73-601F7010BB9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7/9/2012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6D06A-AFA9-4DB0-BAD0-B4758FCCC25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4"/>
          <p:cNvSpPr txBox="1">
            <a:spLocks/>
          </p:cNvSpPr>
          <p:nvPr userDrawn="1"/>
        </p:nvSpPr>
        <p:spPr>
          <a:xfrm>
            <a:off x="1981200" y="6492875"/>
            <a:ext cx="6172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Delivered to the Government in Accordance with Contract  #FA8650-10-C-7082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701874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4E3A49-5A4B-4C9C-9C73-601F7010BB9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7/9/2012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6D06A-AFA9-4DB0-BAD0-B4758FCCC25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Footer Placeholder 4"/>
          <p:cNvSpPr txBox="1">
            <a:spLocks/>
          </p:cNvSpPr>
          <p:nvPr userDrawn="1"/>
        </p:nvSpPr>
        <p:spPr>
          <a:xfrm>
            <a:off x="1981200" y="6492875"/>
            <a:ext cx="6172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Delivered to the Government in Accordance with Contract  #FA8650-10-C-7082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48827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>
                <a:ea typeface="ＭＳ Ｐゴシック" charset="-128"/>
              </a:defRPr>
            </a:lvl1pPr>
          </a:lstStyle>
          <a:p>
            <a:fld id="{1B39263D-06FA-4678-99AB-57B50B32E0C6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1070" y="58510"/>
            <a:ext cx="6490445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4E3A49-5A4B-4C9C-9C73-601F7010BB9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7/9/2012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6D06A-AFA9-4DB0-BAD0-B4758FCCC25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 txBox="1">
            <a:spLocks/>
          </p:cNvSpPr>
          <p:nvPr userDrawn="1"/>
        </p:nvSpPr>
        <p:spPr>
          <a:xfrm>
            <a:off x="1981200" y="6492875"/>
            <a:ext cx="6172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Delivered to the Government in Accordance with Contract  #FA8650-10-C-7082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266244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4E3A49-5A4B-4C9C-9C73-601F7010BB9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7/9/2012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6D06A-AFA9-4DB0-BAD0-B4758FCCC25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 txBox="1">
            <a:spLocks/>
          </p:cNvSpPr>
          <p:nvPr userDrawn="1"/>
        </p:nvSpPr>
        <p:spPr>
          <a:xfrm>
            <a:off x="1981200" y="6492875"/>
            <a:ext cx="6172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Delivered to the Government in Accordance with Contract  #FA8650-10-C-7082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324396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4E3A49-5A4B-4C9C-9C73-601F7010BB9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7/9/2012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6D06A-AFA9-4DB0-BAD0-B4758FCCC25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4"/>
          <p:cNvSpPr txBox="1">
            <a:spLocks/>
          </p:cNvSpPr>
          <p:nvPr userDrawn="1"/>
        </p:nvSpPr>
        <p:spPr>
          <a:xfrm>
            <a:off x="1981200" y="6492875"/>
            <a:ext cx="6172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Delivered to the Government in Accordance with Contract  #FA8650-10-C-7082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226397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4E3A49-5A4B-4C9C-9C73-601F7010BB9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7/9/2012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6D06A-AFA9-4DB0-BAD0-B4758FCCC25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4"/>
          <p:cNvSpPr txBox="1">
            <a:spLocks/>
          </p:cNvSpPr>
          <p:nvPr userDrawn="1"/>
        </p:nvSpPr>
        <p:spPr>
          <a:xfrm>
            <a:off x="1981200" y="6492875"/>
            <a:ext cx="6172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Delivered to the Government in Accordance with Contract  #FA8650-10-C-7082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024303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7765"/>
            <a:ext cx="649591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4E3A49-5A4B-4C9C-9C73-601F7010BB9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7/9/2012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6D06A-AFA9-4DB0-BAD0-B4758FCCC25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Footer Placeholder 4"/>
          <p:cNvSpPr txBox="1">
            <a:spLocks/>
          </p:cNvSpPr>
          <p:nvPr userDrawn="1"/>
        </p:nvSpPr>
        <p:spPr>
          <a:xfrm>
            <a:off x="1981200" y="6492875"/>
            <a:ext cx="6172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Delivered to the Government in Accordance with Contract  #FA8650-10-C-7082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301868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4E3A49-5A4B-4C9C-9C73-601F7010BB9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7/9/2012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6D06A-AFA9-4DB0-BAD0-B4758FCCC25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77015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3A9297-4EC7-4BCB-AB6B-75875F92ABD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7/9/2012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8E5D5-2FC9-4A43-89DB-D3C64E57F51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Picture 6" descr="tseal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5167" y="34212"/>
            <a:ext cx="1047750" cy="1047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11"/>
          <p:cNvPicPr>
            <a:picLocks noChangeAspect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722605" y="199312"/>
            <a:ext cx="1295400" cy="71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5683717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3A9297-4EC7-4BCB-AB6B-75875F92ABD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7/9/2012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8E5D5-2FC9-4A43-89DB-D3C64E57F51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Picture 6" descr="tseal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133350"/>
            <a:ext cx="1047750" cy="1047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11"/>
          <p:cNvPicPr>
            <a:picLocks noChangeAspect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66038" y="298450"/>
            <a:ext cx="1295400" cy="71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173482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3A9297-4EC7-4BCB-AB6B-75875F92ABD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7/9/2012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8E5D5-2FC9-4A43-89DB-D3C64E57F51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Picture 6" descr="tseal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133350"/>
            <a:ext cx="1047750" cy="1047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11"/>
          <p:cNvPicPr>
            <a:picLocks noChangeAspect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66038" y="298450"/>
            <a:ext cx="1295400" cy="71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6294501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3A9297-4EC7-4BCB-AB6B-75875F92ABD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7/9/2012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8E5D5-2FC9-4A43-89DB-D3C64E57F51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43138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>
                <a:ea typeface="ＭＳ Ｐゴシック" charset="-128"/>
              </a:defRPr>
            </a:lvl1pPr>
          </a:lstStyle>
          <a:p>
            <a:fld id="{55BFA60B-D4BF-4CD3-AE5C-3381E5D88AC1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3A9297-4EC7-4BCB-AB6B-75875F92ABD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7/9/2012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8E5D5-2FC9-4A43-89DB-D3C64E57F51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15390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3A9297-4EC7-4BCB-AB6B-75875F92ABD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7/9/2012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8E5D5-2FC9-4A43-89DB-D3C64E57F51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Picture 6" descr="tseal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119354"/>
            <a:ext cx="1047750" cy="1047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11"/>
          <p:cNvPicPr>
            <a:picLocks noChangeAspect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66038" y="284454"/>
            <a:ext cx="1295400" cy="71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8825189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3A9297-4EC7-4BCB-AB6B-75875F92ABD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7/9/2012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8E5D5-2FC9-4A43-89DB-D3C64E57F51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6" descr="tseal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4497" y="124019"/>
            <a:ext cx="1047750" cy="1047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11"/>
          <p:cNvPicPr>
            <a:picLocks noChangeAspect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731935" y="289119"/>
            <a:ext cx="1295400" cy="71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0355264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3A9297-4EC7-4BCB-AB6B-75875F92ABD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7/9/2012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8E5D5-2FC9-4A43-89DB-D3C64E57F51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59135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3A9297-4EC7-4BCB-AB6B-75875F92ABD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7/9/2012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8E5D5-2FC9-4A43-89DB-D3C64E57F51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741572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3A9297-4EC7-4BCB-AB6B-75875F92ABD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7/9/2012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8E5D5-2FC9-4A43-89DB-D3C64E57F51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340765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3A9297-4EC7-4BCB-AB6B-75875F92ABD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7/9/2012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8E5D5-2FC9-4A43-89DB-D3C64E57F51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295428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3A9297-4EC7-4BCB-AB6B-75875F92ABD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7/9/2012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8E5D5-2FC9-4A43-89DB-D3C64E57F51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Picture 6" descr="tseal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5167" y="34212"/>
            <a:ext cx="1047750" cy="1047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11"/>
          <p:cNvPicPr>
            <a:picLocks noChangeAspect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722605" y="199312"/>
            <a:ext cx="1295400" cy="71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2328488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3A9297-4EC7-4BCB-AB6B-75875F92ABD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7/9/2012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8E5D5-2FC9-4A43-89DB-D3C64E57F51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Picture 6" descr="tseal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133350"/>
            <a:ext cx="1047750" cy="1047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11"/>
          <p:cNvPicPr>
            <a:picLocks noChangeAspect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66038" y="298450"/>
            <a:ext cx="1295400" cy="71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1679331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3A9297-4EC7-4BCB-AB6B-75875F92ABD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7/9/2012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8E5D5-2FC9-4A43-89DB-D3C64E57F51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Picture 6" descr="tseal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133350"/>
            <a:ext cx="1047750" cy="1047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11"/>
          <p:cNvPicPr>
            <a:picLocks noChangeAspect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66038" y="298450"/>
            <a:ext cx="1295400" cy="71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3941791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524000"/>
            <a:ext cx="3810000" cy="4648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524000"/>
            <a:ext cx="3810000" cy="4648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85800" y="63246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7/12/00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2460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Design Patterns Intro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>
                <a:ea typeface="ＭＳ Ｐゴシック" charset="-128"/>
              </a:defRPr>
            </a:lvl1pPr>
          </a:lstStyle>
          <a:p>
            <a:fld id="{DA84353D-C846-41D6-84DF-54645DDC4632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3A9297-4EC7-4BCB-AB6B-75875F92ABD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7/9/2012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8E5D5-2FC9-4A43-89DB-D3C64E57F51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65273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3A9297-4EC7-4BCB-AB6B-75875F92ABD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7/9/2012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8E5D5-2FC9-4A43-89DB-D3C64E57F51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73512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3A9297-4EC7-4BCB-AB6B-75875F92ABD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7/9/2012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8E5D5-2FC9-4A43-89DB-D3C64E57F51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Picture 6" descr="tseal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119354"/>
            <a:ext cx="1047750" cy="1047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11"/>
          <p:cNvPicPr>
            <a:picLocks noChangeAspect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66038" y="284454"/>
            <a:ext cx="1295400" cy="71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9971127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3A9297-4EC7-4BCB-AB6B-75875F92ABD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7/9/2012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8E5D5-2FC9-4A43-89DB-D3C64E57F51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6" descr="tseal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4497" y="124019"/>
            <a:ext cx="1047750" cy="1047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11"/>
          <p:cNvPicPr>
            <a:picLocks noChangeAspect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731935" y="289119"/>
            <a:ext cx="1295400" cy="71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2428505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3A9297-4EC7-4BCB-AB6B-75875F92ABD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7/9/2012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8E5D5-2FC9-4A43-89DB-D3C64E57F51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09257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3A9297-4EC7-4BCB-AB6B-75875F92ABD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7/9/2012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8E5D5-2FC9-4A43-89DB-D3C64E57F51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1796321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3A9297-4EC7-4BCB-AB6B-75875F92ABD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7/9/2012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8E5D5-2FC9-4A43-89DB-D3C64E57F51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3906440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3A9297-4EC7-4BCB-AB6B-75875F92ABD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7/9/2012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E8E5D5-2FC9-4A43-89DB-D3C64E57F51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71661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85800" y="63246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7/12/00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2460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Design Patterns Intro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>
                <a:ea typeface="ＭＳ Ｐゴシック" charset="-128"/>
              </a:defRPr>
            </a:lvl1pPr>
          </a:lstStyle>
          <a:p>
            <a:fld id="{9E0C0AFF-84E6-45FA-B585-0C3CE7A18AFB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85800" y="63246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7/12/00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2460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Design Patterns Intro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>
                <a:ea typeface="ＭＳ Ｐゴシック" charset="-128"/>
              </a:defRPr>
            </a:lvl1pPr>
          </a:lstStyle>
          <a:p>
            <a:fld id="{F732FFBB-850B-4E4C-98CA-16C2BC868D3A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85800" y="63246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7/12/00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2460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Design Patterns Intro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>
                <a:ea typeface="ＭＳ Ｐゴシック" charset="-128"/>
              </a:defRPr>
            </a:lvl1pPr>
          </a:lstStyle>
          <a:p>
            <a:fld id="{A62FB681-4FBA-4801-992F-9464B746D3E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85800" y="63246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7/12/00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2460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Design Patterns Intro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>
                <a:ea typeface="ＭＳ Ｐゴシック" charset="-128"/>
              </a:defRPr>
            </a:lvl1pPr>
          </a:lstStyle>
          <a:p>
            <a:fld id="{C21BFAA6-CFB9-4EEC-9600-AB984B998C56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image" Target="../media/image3.png"/><Relationship Id="rId18" Type="http://schemas.openxmlformats.org/officeDocument/2006/relationships/image" Target="../media/image7.png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theme" Target="../theme/theme3.xml"/><Relationship Id="rId17" Type="http://schemas.openxmlformats.org/officeDocument/2006/relationships/image" Target="../media/image6.png"/><Relationship Id="rId2" Type="http://schemas.openxmlformats.org/officeDocument/2006/relationships/slideLayout" Target="../slideLayouts/slideLayout26.xml"/><Relationship Id="rId16" Type="http://schemas.openxmlformats.org/officeDocument/2006/relationships/hyperlink" Target="http://www.asdl.gatech.edu/" TargetMode="Externa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5" Type="http://schemas.openxmlformats.org/officeDocument/2006/relationships/image" Target="../media/image5.png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image" Target="../media/image4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4.xml"/><Relationship Id="rId3" Type="http://schemas.openxmlformats.org/officeDocument/2006/relationships/slideLayout" Target="../slideLayouts/slideLayout49.xml"/><Relationship Id="rId7" Type="http://schemas.openxmlformats.org/officeDocument/2006/relationships/slideLayout" Target="../slideLayouts/slideLayout53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8.xml"/><Relationship Id="rId1" Type="http://schemas.openxmlformats.org/officeDocument/2006/relationships/slideLayout" Target="../slideLayouts/slideLayout47.xml"/><Relationship Id="rId6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1.xml"/><Relationship Id="rId10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0.xml"/><Relationship Id="rId9" Type="http://schemas.openxmlformats.org/officeDocument/2006/relationships/slideLayout" Target="../slideLayouts/slideLayout5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371600" y="381000"/>
            <a:ext cx="63246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524000"/>
            <a:ext cx="7772400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324600"/>
            <a:ext cx="1905000" cy="4572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r">
              <a:defRPr sz="1400" dirty="0">
                <a:latin typeface="Arial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pic>
        <p:nvPicPr>
          <p:cNvPr id="1031" name="Picture 7" descr="tseal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323850" y="304800"/>
            <a:ext cx="1047750" cy="1047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2" name="Picture 1"/>
          <p:cNvPicPr>
            <a:picLocks noChangeAspect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7710488" y="469900"/>
            <a:ext cx="1295400" cy="71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dk2" tx1="lt1" bg2="dk1" tx2="lt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88" r:id="rId13"/>
  </p:sldLayoutIdLst>
  <p:timing>
    <p:tnLst>
      <p:par>
        <p:cTn id="1" dur="indefinite" restart="never" nodeType="tmRoot"/>
      </p:par>
    </p:tnLst>
  </p:timing>
  <p:hf hdr="0"/>
  <p:txStyles>
    <p:titleStyle>
      <a:lvl1pPr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+mj-lt"/>
          <a:ea typeface="ＭＳ Ｐゴシック" charset="-128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ahoma" charset="0"/>
          <a:ea typeface="ＭＳ Ｐゴシック" charset="-128"/>
        </a:defRPr>
      </a:lvl2pPr>
      <a:lvl3pPr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ahoma" charset="0"/>
          <a:ea typeface="ＭＳ Ｐゴシック" charset="-128"/>
        </a:defRPr>
      </a:lvl3pPr>
      <a:lvl4pPr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ahoma" charset="0"/>
          <a:ea typeface="ＭＳ Ｐゴシック" charset="-128"/>
        </a:defRPr>
      </a:lvl4pPr>
      <a:lvl5pPr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ahoma" charset="0"/>
          <a:ea typeface="ＭＳ Ｐゴシック" charset="-128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ahoma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ahoma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ahoma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ahoma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chemeClr val="tx2"/>
        </a:buClr>
        <a:buChar char="•"/>
        <a:defRPr sz="2800">
          <a:solidFill>
            <a:schemeClr val="tx1"/>
          </a:solidFill>
          <a:latin typeface="+mn-lt"/>
          <a:ea typeface="ＭＳ Ｐゴシック" charset="-128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chemeClr val="tx2"/>
        </a:buClr>
        <a:buChar char="–"/>
        <a:defRPr sz="2400">
          <a:solidFill>
            <a:schemeClr val="tx1"/>
          </a:solidFill>
          <a:latin typeface="+mn-lt"/>
          <a:ea typeface="ＭＳ Ｐゴシック" charset="-128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•"/>
        <a:defRPr sz="2000">
          <a:solidFill>
            <a:schemeClr val="tx1"/>
          </a:solidFill>
          <a:latin typeface="+mn-lt"/>
          <a:ea typeface="ＭＳ Ｐゴシック" charset="-128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–"/>
        <a:defRPr>
          <a:solidFill>
            <a:schemeClr val="tx1"/>
          </a:solidFill>
          <a:latin typeface="+mn-lt"/>
          <a:ea typeface="ＭＳ Ｐゴシック" charset="-128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•"/>
        <a:defRPr>
          <a:solidFill>
            <a:schemeClr val="tx1"/>
          </a:solidFill>
          <a:latin typeface="+mn-lt"/>
          <a:ea typeface="ＭＳ Ｐゴシック" charset="-128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Char char="•"/>
        <a:defRPr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Char char="•"/>
        <a:defRPr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Char char="•"/>
        <a:defRPr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Char char="•"/>
        <a:defRPr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643A9297-4EC7-4BCB-AB6B-75875F92ABDB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  <a:ea typeface="+mn-ea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7/9/2012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  <a:ea typeface="+mn-ea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  <a:ea typeface="+mn-ea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B2E8E5D5-2FC9-4A43-89DB-D3C64E57F51F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  <a:ea typeface="+mn-ea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384409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324E3A49-5A4B-4C9C-9C73-601F7010BB94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  <a:ea typeface="+mn-ea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7/9/2012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  <a:ea typeface="+mn-ea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  <a:ea typeface="+mn-ea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6526D06A-AFA9-4DB0-BAD0-B4758FCCC25A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  <a:ea typeface="+mn-ea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  <a:ea typeface="+mn-ea"/>
            </a:endParaRPr>
          </a:p>
        </p:txBody>
      </p:sp>
      <p:pic>
        <p:nvPicPr>
          <p:cNvPr id="7" name="Picture 7" descr="isis"/>
          <p:cNvPicPr>
            <a:picLocks noChangeAspect="1" noChangeArrowheads="1"/>
          </p:cNvPicPr>
          <p:nvPr userDrawn="1"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0" y="6283980"/>
            <a:ext cx="838200" cy="5740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8" descr="logo"/>
          <p:cNvPicPr>
            <a:picLocks noChangeAspect="1" noChangeArrowheads="1"/>
          </p:cNvPicPr>
          <p:nvPr userDrawn="1"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0" y="0"/>
            <a:ext cx="576943" cy="474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9" name="Group 8"/>
          <p:cNvGrpSpPr/>
          <p:nvPr userDrawn="1"/>
        </p:nvGrpSpPr>
        <p:grpSpPr>
          <a:xfrm>
            <a:off x="7023847" y="0"/>
            <a:ext cx="2120153" cy="698500"/>
            <a:chOff x="5867400" y="152400"/>
            <a:chExt cx="3276600" cy="1079500"/>
          </a:xfrm>
        </p:grpSpPr>
        <p:pic>
          <p:nvPicPr>
            <p:cNvPr id="10" name="Picture 11" descr="gt-logo-blue-gold-300"/>
            <p:cNvPicPr>
              <a:picLocks noChangeAspect="1" noChangeArrowheads="1"/>
            </p:cNvPicPr>
            <p:nvPr userDrawn="1"/>
          </p:nvPicPr>
          <p:blipFill>
            <a:blip r:embed="rId15" cstate="print"/>
            <a:srcRect/>
            <a:stretch>
              <a:fillRect/>
            </a:stretch>
          </p:blipFill>
          <p:spPr bwMode="auto">
            <a:xfrm>
              <a:off x="5867400" y="533400"/>
              <a:ext cx="2095500" cy="6985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1" name="Picture 6" descr="ASDL3">
              <a:hlinkClick r:id="rId16"/>
            </p:cNvPr>
            <p:cNvPicPr>
              <a:picLocks noChangeAspect="1" noChangeArrowheads="1"/>
            </p:cNvPicPr>
            <p:nvPr userDrawn="1"/>
          </p:nvPicPr>
          <p:blipFill>
            <a:blip r:embed="rId17" cstate="print"/>
            <a:srcRect/>
            <a:stretch>
              <a:fillRect/>
            </a:stretch>
          </p:blipFill>
          <p:spPr bwMode="auto">
            <a:xfrm>
              <a:off x="7924800" y="457200"/>
              <a:ext cx="1219200" cy="6365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2" name="Picture 17"/>
            <p:cNvPicPr>
              <a:picLocks noChangeAspect="1" noChangeArrowheads="1"/>
            </p:cNvPicPr>
            <p:nvPr userDrawn="1"/>
          </p:nvPicPr>
          <p:blipFill>
            <a:blip r:embed="rId18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5867400" y="152400"/>
              <a:ext cx="2667000" cy="55979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  <p:extLst>
      <p:ext uri="{BB962C8B-B14F-4D97-AF65-F5344CB8AC3E}">
        <p14:creationId xmlns:p14="http://schemas.microsoft.com/office/powerpoint/2010/main" val="1588652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643A9297-4EC7-4BCB-AB6B-75875F92ABDB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  <a:ea typeface="+mn-ea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7/9/2012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  <a:ea typeface="+mn-ea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  <a:ea typeface="+mn-ea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B2E8E5D5-2FC9-4A43-89DB-D3C64E57F51F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  <a:ea typeface="+mn-ea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294873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40" r:id="rId3"/>
    <p:sldLayoutId id="2147483741" r:id="rId4"/>
    <p:sldLayoutId id="2147483742" r:id="rId5"/>
    <p:sldLayoutId id="2147483743" r:id="rId6"/>
    <p:sldLayoutId id="2147483744" r:id="rId7"/>
    <p:sldLayoutId id="2147483745" r:id="rId8"/>
    <p:sldLayoutId id="2147483746" r:id="rId9"/>
    <p:sldLayoutId id="2147483747" r:id="rId10"/>
    <p:sldLayoutId id="2147483748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643A9297-4EC7-4BCB-AB6B-75875F92ABDB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7/9/2012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B2E8E5D5-2FC9-4A43-89DB-D3C64E57F51F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576114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0" r:id="rId1"/>
    <p:sldLayoutId id="2147483751" r:id="rId2"/>
    <p:sldLayoutId id="2147483752" r:id="rId3"/>
    <p:sldLayoutId id="2147483753" r:id="rId4"/>
    <p:sldLayoutId id="2147483754" r:id="rId5"/>
    <p:sldLayoutId id="2147483755" r:id="rId6"/>
    <p:sldLayoutId id="2147483756" r:id="rId7"/>
    <p:sldLayoutId id="2147483757" r:id="rId8"/>
    <p:sldLayoutId id="2147483758" r:id="rId9"/>
    <p:sldLayoutId id="2147483759" r:id="rId10"/>
    <p:sldLayoutId id="2147483760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0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1.xml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1.xml"/><Relationship Id="rId4" Type="http://schemas.openxmlformats.org/officeDocument/2006/relationships/image" Target="../media/image14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emf"/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emf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2" name="Rectangle 5"/>
          <p:cNvSpPr>
            <a:spLocks noGrp="1" noChangeArrowheads="1"/>
          </p:cNvSpPr>
          <p:nvPr>
            <p:ph type="sldNum" sz="quarter" idx="12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F924CA60-88CC-4069-8F45-6F709DC5A7B5}" type="slidenum">
              <a:rPr lang="en-US"/>
              <a:pPr/>
              <a:t>1</a:t>
            </a:fld>
            <a:endParaRPr lang="en-US"/>
          </a:p>
        </p:txBody>
      </p:sp>
      <p:sp>
        <p:nvSpPr>
          <p:cNvPr id="17413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META-X VU </a:t>
            </a:r>
            <a:r>
              <a:rPr lang="en-US" dirty="0" err="1" smtClean="0"/>
              <a:t>CyPhy</a:t>
            </a:r>
            <a:r>
              <a:rPr lang="en-US" dirty="0" smtClean="0"/>
              <a:t> </a:t>
            </a:r>
            <a:r>
              <a:rPr lang="en-US" dirty="0" err="1"/>
              <a:t>Toolchain</a:t>
            </a:r>
            <a:r>
              <a:rPr lang="en-US" dirty="0"/>
              <a:t> Vignettes</a:t>
            </a:r>
            <a:endParaRPr lang="en-US" dirty="0" smtClean="0"/>
          </a:p>
        </p:txBody>
      </p:sp>
      <p:sp>
        <p:nvSpPr>
          <p:cNvPr id="17414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ISIS/Vanderbilt, GT/ASDL, PARC, SRI, SIFT, OSU, MIT, OMF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Risks and Dependencies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5715000"/>
          </a:xfrm>
        </p:spPr>
        <p:txBody>
          <a:bodyPr>
            <a:normAutofit/>
          </a:bodyPr>
          <a:lstStyle/>
          <a:p>
            <a:r>
              <a:rPr lang="en-US" sz="2000" b="1" dirty="0" smtClean="0"/>
              <a:t>C2M2L TA1 Models</a:t>
            </a:r>
          </a:p>
          <a:p>
            <a:pPr lvl="1"/>
            <a:r>
              <a:rPr lang="en-US" sz="1800" b="1" dirty="0" smtClean="0"/>
              <a:t>New Features: e.g. Port Types, Environments</a:t>
            </a:r>
          </a:p>
          <a:p>
            <a:pPr lvl="1"/>
            <a:r>
              <a:rPr lang="en-US" sz="1800" b="1" dirty="0" smtClean="0"/>
              <a:t>Phenomena Specification Mechanism</a:t>
            </a:r>
          </a:p>
          <a:p>
            <a:pPr lvl="1"/>
            <a:r>
              <a:rPr lang="en-US" sz="1800" b="1" dirty="0" err="1" smtClean="0"/>
              <a:t>OpenModelica</a:t>
            </a:r>
            <a:r>
              <a:rPr lang="en-US" sz="1800" b="1" dirty="0" smtClean="0"/>
              <a:t> Compatibility</a:t>
            </a:r>
          </a:p>
          <a:p>
            <a:pPr lvl="2"/>
            <a:r>
              <a:rPr lang="en-US" sz="1600" b="1" dirty="0" smtClean="0"/>
              <a:t>Models and OM are both Moving Targets</a:t>
            </a:r>
          </a:p>
          <a:p>
            <a:pPr lvl="1"/>
            <a:r>
              <a:rPr lang="en-US" sz="1800" b="1" dirty="0" smtClean="0"/>
              <a:t>Scaling of Exec Time</a:t>
            </a:r>
            <a:endParaRPr lang="en-US" sz="1800" b="1" dirty="0"/>
          </a:p>
          <a:p>
            <a:r>
              <a:rPr lang="en-US" sz="2000" b="1" dirty="0" smtClean="0"/>
              <a:t>Seed Designs</a:t>
            </a:r>
          </a:p>
          <a:p>
            <a:pPr lvl="1"/>
            <a:r>
              <a:rPr lang="en-US" sz="1800" b="1" dirty="0" smtClean="0"/>
              <a:t>Model Links</a:t>
            </a:r>
          </a:p>
          <a:p>
            <a:r>
              <a:rPr lang="en-US" sz="2000" b="1" dirty="0" smtClean="0"/>
              <a:t>Test Benches</a:t>
            </a:r>
          </a:p>
          <a:p>
            <a:pPr lvl="1"/>
            <a:r>
              <a:rPr lang="en-US" sz="1800" b="1" dirty="0" smtClean="0"/>
              <a:t>Complexity/Execution Time</a:t>
            </a:r>
          </a:p>
          <a:p>
            <a:pPr lvl="1"/>
            <a:r>
              <a:rPr lang="en-US" sz="1800" b="1" dirty="0" smtClean="0"/>
              <a:t>Map To Tools</a:t>
            </a:r>
          </a:p>
          <a:p>
            <a:r>
              <a:rPr lang="en-US" sz="2000" b="1" dirty="0" smtClean="0"/>
              <a:t>Environmental Models</a:t>
            </a:r>
          </a:p>
          <a:p>
            <a:r>
              <a:rPr lang="en-US" sz="2000" b="1" dirty="0" err="1" smtClean="0"/>
              <a:t>OpenModelica</a:t>
            </a:r>
            <a:r>
              <a:rPr lang="en-US" sz="2000" b="1" dirty="0" smtClean="0"/>
              <a:t> Progress</a:t>
            </a:r>
          </a:p>
          <a:p>
            <a:r>
              <a:rPr lang="en-US" sz="2000" b="1" dirty="0" smtClean="0"/>
              <a:t>Vehicle Forge Coupling</a:t>
            </a:r>
          </a:p>
          <a:p>
            <a:r>
              <a:rPr lang="en-US" sz="2000" b="1" dirty="0" smtClean="0"/>
              <a:t>Design Space Sufficiently Large </a:t>
            </a:r>
          </a:p>
          <a:p>
            <a:r>
              <a:rPr lang="en-US" sz="2000" b="1" dirty="0" smtClean="0"/>
              <a:t>Lack of Cyber Design Space</a:t>
            </a:r>
          </a:p>
          <a:p>
            <a:pPr lvl="1"/>
            <a:endParaRPr lang="en-US" sz="1800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AA57D-7290-43B7-9CE1-2BE8AFF1B705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750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Release / Beta Testing Plan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5581650"/>
            <a:ext cx="1905000" cy="457200"/>
          </a:xfrm>
        </p:spPr>
        <p:txBody>
          <a:bodyPr/>
          <a:lstStyle/>
          <a:p>
            <a:fld id="{148AA57D-7290-43B7-9CE1-2BE8AFF1B705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90650"/>
            <a:ext cx="8975906" cy="449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ight Arrow 2"/>
          <p:cNvSpPr/>
          <p:nvPr/>
        </p:nvSpPr>
        <p:spPr bwMode="auto">
          <a:xfrm rot="16200000">
            <a:off x="4171950" y="4019549"/>
            <a:ext cx="990600" cy="457200"/>
          </a:xfrm>
          <a:prstGeom prst="rightArrow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charset="0"/>
              </a:rPr>
              <a:t>Dev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charset="0"/>
              </a:rPr>
              <a:t> Release</a:t>
            </a:r>
          </a:p>
        </p:txBody>
      </p:sp>
      <p:sp>
        <p:nvSpPr>
          <p:cNvPr id="8" name="Right Arrow 7"/>
          <p:cNvSpPr/>
          <p:nvPr/>
        </p:nvSpPr>
        <p:spPr bwMode="auto">
          <a:xfrm rot="16200000">
            <a:off x="4914900" y="4324350"/>
            <a:ext cx="990600" cy="457200"/>
          </a:xfrm>
          <a:prstGeom prst="rightArrow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 smtClean="0">
                <a:solidFill>
                  <a:schemeClr val="bg1"/>
                </a:solidFill>
              </a:rPr>
              <a:t>Trial BETA</a:t>
            </a:r>
            <a:endParaRPr kumimoji="0" lang="en-US" sz="12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Times New Roman" charset="0"/>
            </a:endParaRPr>
          </a:p>
        </p:txBody>
      </p:sp>
      <p:sp>
        <p:nvSpPr>
          <p:cNvPr id="9" name="Right Arrow 8"/>
          <p:cNvSpPr/>
          <p:nvPr/>
        </p:nvSpPr>
        <p:spPr bwMode="auto">
          <a:xfrm rot="16200000">
            <a:off x="5257800" y="4705349"/>
            <a:ext cx="990600" cy="457200"/>
          </a:xfrm>
          <a:prstGeom prst="rightArrow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 smtClean="0">
                <a:solidFill>
                  <a:schemeClr val="bg1"/>
                </a:solidFill>
              </a:rPr>
              <a:t>BETA 1</a:t>
            </a:r>
            <a:endParaRPr kumimoji="0" lang="en-US" sz="12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Times New Roman" charset="0"/>
            </a:endParaRPr>
          </a:p>
        </p:txBody>
      </p:sp>
      <p:sp>
        <p:nvSpPr>
          <p:cNvPr id="10" name="Right Arrow 9"/>
          <p:cNvSpPr/>
          <p:nvPr/>
        </p:nvSpPr>
        <p:spPr bwMode="auto">
          <a:xfrm rot="5400000">
            <a:off x="7353300" y="4095750"/>
            <a:ext cx="990600" cy="457200"/>
          </a:xfrm>
          <a:prstGeom prst="rightArrow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 smtClean="0">
                <a:solidFill>
                  <a:schemeClr val="bg1"/>
                </a:solidFill>
              </a:rPr>
              <a:t>Go Live Rev</a:t>
            </a:r>
          </a:p>
        </p:txBody>
      </p:sp>
      <p:sp>
        <p:nvSpPr>
          <p:cNvPr id="11" name="Right Arrow 10"/>
          <p:cNvSpPr/>
          <p:nvPr/>
        </p:nvSpPr>
        <p:spPr bwMode="auto">
          <a:xfrm rot="15640342">
            <a:off x="5600700" y="4914900"/>
            <a:ext cx="990600" cy="457200"/>
          </a:xfrm>
          <a:prstGeom prst="rightArrow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charset="0"/>
              </a:rPr>
              <a:t>Dev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charset="0"/>
              </a:rPr>
              <a:t> Release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67919" y="6248400"/>
            <a:ext cx="73616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 smtClean="0">
                <a:latin typeface="+mj-lt"/>
              </a:rPr>
              <a:t>August Development = Release 0.9,       October Release = 1.0</a:t>
            </a:r>
            <a:endParaRPr lang="en-US" sz="2000" i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74705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CyPhy</a:t>
            </a:r>
            <a:r>
              <a:rPr lang="en-US" dirty="0" smtClean="0"/>
              <a:t> Vignettes &amp; Threads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447800"/>
            <a:ext cx="7772400" cy="4648200"/>
          </a:xfrm>
        </p:spPr>
        <p:txBody>
          <a:bodyPr/>
          <a:lstStyle/>
          <a:p>
            <a:r>
              <a:rPr lang="en-US" dirty="0" smtClean="0"/>
              <a:t>Purpose: </a:t>
            </a:r>
          </a:p>
          <a:p>
            <a:pPr lvl="1"/>
            <a:r>
              <a:rPr lang="en-US" dirty="0" smtClean="0"/>
              <a:t>Define Typical Use Cases</a:t>
            </a:r>
          </a:p>
          <a:p>
            <a:pPr lvl="1"/>
            <a:r>
              <a:rPr lang="en-US" dirty="0" smtClean="0"/>
              <a:t>Align with Development  and FANG Schedules</a:t>
            </a:r>
          </a:p>
          <a:p>
            <a:pPr lvl="1"/>
            <a:r>
              <a:rPr lang="en-US" dirty="0" smtClean="0"/>
              <a:t>Basis For Testing</a:t>
            </a:r>
          </a:p>
          <a:p>
            <a:pPr lvl="1"/>
            <a:r>
              <a:rPr lang="en-US" dirty="0" smtClean="0"/>
              <a:t>Basis For Training.</a:t>
            </a:r>
          </a:p>
          <a:p>
            <a:r>
              <a:rPr lang="en-US" dirty="0" smtClean="0"/>
              <a:t>Approach</a:t>
            </a:r>
          </a:p>
          <a:p>
            <a:pPr lvl="1"/>
            <a:r>
              <a:rPr lang="en-US" dirty="0" smtClean="0"/>
              <a:t>Vignettes Are High-Level Operations </a:t>
            </a:r>
          </a:p>
          <a:p>
            <a:pPr lvl="1"/>
            <a:r>
              <a:rPr lang="en-US" dirty="0" smtClean="0"/>
              <a:t>Threads are </a:t>
            </a:r>
            <a:r>
              <a:rPr lang="en-US" dirty="0"/>
              <a:t>Detailed </a:t>
            </a:r>
            <a:r>
              <a:rPr lang="en-US" dirty="0" smtClean="0"/>
              <a:t>Step-By-Step Functions</a:t>
            </a:r>
          </a:p>
          <a:p>
            <a:r>
              <a:rPr lang="en-US" dirty="0" smtClean="0"/>
              <a:t>Specific to </a:t>
            </a:r>
            <a:r>
              <a:rPr lang="en-US" dirty="0" err="1" smtClean="0"/>
              <a:t>CyPhy</a:t>
            </a:r>
            <a:r>
              <a:rPr lang="en-US" dirty="0" smtClean="0"/>
              <a:t> Language and Tool Flow</a:t>
            </a:r>
          </a:p>
          <a:p>
            <a:pPr lvl="1"/>
            <a:r>
              <a:rPr lang="en-US" dirty="0" smtClean="0"/>
              <a:t>Other META-X Tools WILL Be Different</a:t>
            </a:r>
          </a:p>
          <a:p>
            <a:pPr lvl="2"/>
            <a:r>
              <a:rPr lang="en-US" dirty="0" smtClean="0"/>
              <a:t>Standardization Not Needed/Counterproductive</a:t>
            </a:r>
          </a:p>
          <a:p>
            <a:pPr lvl="1"/>
            <a:r>
              <a:rPr lang="en-US" dirty="0" smtClean="0"/>
              <a:t>Work-In-Progress: Details May Change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AA57D-7290-43B7-9CE1-2BE8AFF1B705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998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Vignette/Thread/WBS Linkages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AA57D-7290-43B7-9CE1-2BE8AFF1B705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5" name="Rectangle 4"/>
          <p:cNvSpPr/>
          <p:nvPr/>
        </p:nvSpPr>
        <p:spPr bwMode="auto">
          <a:xfrm>
            <a:off x="304800" y="2362200"/>
            <a:ext cx="1524000" cy="4953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charset="0"/>
              </a:rPr>
              <a:t>Vignettes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2590800" y="2362200"/>
            <a:ext cx="1295400" cy="4953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charset="0"/>
              </a:rPr>
              <a:t>Threads</a:t>
            </a:r>
          </a:p>
        </p:txBody>
      </p:sp>
      <p:cxnSp>
        <p:nvCxnSpPr>
          <p:cNvPr id="8" name="Straight Arrow Connector 7"/>
          <p:cNvCxnSpPr>
            <a:stCxn id="5" idx="3"/>
            <a:endCxn id="6" idx="1"/>
          </p:cNvCxnSpPr>
          <p:nvPr/>
        </p:nvCxnSpPr>
        <p:spPr bwMode="auto">
          <a:xfrm>
            <a:off x="1828800" y="2609850"/>
            <a:ext cx="762000" cy="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" name="TextBox 8"/>
          <p:cNvSpPr txBox="1"/>
          <p:nvPr/>
        </p:nvSpPr>
        <p:spPr>
          <a:xfrm>
            <a:off x="1877818" y="2107257"/>
            <a:ext cx="6639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Use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 bwMode="auto">
          <a:xfrm>
            <a:off x="4572000" y="2371725"/>
            <a:ext cx="914400" cy="4953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charset="0"/>
              </a:rPr>
              <a:t>Tools</a:t>
            </a:r>
          </a:p>
        </p:txBody>
      </p:sp>
      <p:cxnSp>
        <p:nvCxnSpPr>
          <p:cNvPr id="13" name="Straight Arrow Connector 12"/>
          <p:cNvCxnSpPr>
            <a:stCxn id="6" idx="3"/>
            <a:endCxn id="12" idx="1"/>
          </p:cNvCxnSpPr>
          <p:nvPr/>
        </p:nvCxnSpPr>
        <p:spPr bwMode="auto">
          <a:xfrm>
            <a:off x="3886200" y="2609850"/>
            <a:ext cx="685800" cy="9525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6" name="TextBox 15"/>
          <p:cNvSpPr txBox="1"/>
          <p:nvPr/>
        </p:nvSpPr>
        <p:spPr>
          <a:xfrm>
            <a:off x="3846623" y="2169467"/>
            <a:ext cx="76495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/>
              <a:t>Impl</a:t>
            </a:r>
            <a:endParaRPr lang="en-US" dirty="0" smtClean="0"/>
          </a:p>
          <a:p>
            <a:pPr algn="ctr"/>
            <a:r>
              <a:rPr lang="en-US" dirty="0" smtClean="0"/>
              <a:t>By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 bwMode="auto">
          <a:xfrm>
            <a:off x="6248400" y="2362200"/>
            <a:ext cx="914400" cy="4953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charset="0"/>
              </a:rPr>
              <a:t>WBS</a:t>
            </a:r>
          </a:p>
        </p:txBody>
      </p:sp>
      <p:cxnSp>
        <p:nvCxnSpPr>
          <p:cNvPr id="21" name="Straight Arrow Connector 20"/>
          <p:cNvCxnSpPr>
            <a:stCxn id="12" idx="3"/>
            <a:endCxn id="19" idx="1"/>
          </p:cNvCxnSpPr>
          <p:nvPr/>
        </p:nvCxnSpPr>
        <p:spPr bwMode="auto">
          <a:xfrm flipV="1">
            <a:off x="5486400" y="2609850"/>
            <a:ext cx="762000" cy="9525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2" name="TextBox 21"/>
          <p:cNvSpPr txBox="1"/>
          <p:nvPr/>
        </p:nvSpPr>
        <p:spPr>
          <a:xfrm>
            <a:off x="5507585" y="2169467"/>
            <a:ext cx="69762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/>
              <a:t>Dev</a:t>
            </a:r>
            <a:endParaRPr lang="en-US" dirty="0" smtClean="0"/>
          </a:p>
          <a:p>
            <a:pPr algn="ctr"/>
            <a:r>
              <a:rPr lang="en-US" dirty="0" smtClean="0"/>
              <a:t>In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 bwMode="auto">
          <a:xfrm>
            <a:off x="7772400" y="1721197"/>
            <a:ext cx="1143000" cy="178400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rPr>
              <a:t>Status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 smtClean="0">
                <a:solidFill>
                  <a:schemeClr val="bg1"/>
                </a:solidFill>
              </a:rPr>
              <a:t>Plan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rPr>
              <a:t>Schedule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 smtClean="0">
                <a:solidFill>
                  <a:schemeClr val="bg1"/>
                </a:solidFill>
              </a:rPr>
              <a:t>Resources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</a:rPr>
              <a:t>Dep’dcies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</a:endParaRPr>
          </a:p>
        </p:txBody>
      </p:sp>
      <p:cxnSp>
        <p:nvCxnSpPr>
          <p:cNvPr id="25" name="Straight Arrow Connector 24"/>
          <p:cNvCxnSpPr>
            <a:stCxn id="19" idx="3"/>
            <a:endCxn id="24" idx="1"/>
          </p:cNvCxnSpPr>
          <p:nvPr/>
        </p:nvCxnSpPr>
        <p:spPr bwMode="auto">
          <a:xfrm>
            <a:off x="7162800" y="2609850"/>
            <a:ext cx="609600" cy="3349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TextBox 27"/>
          <p:cNvSpPr txBox="1"/>
          <p:nvPr/>
        </p:nvSpPr>
        <p:spPr>
          <a:xfrm rot="5400000">
            <a:off x="6964096" y="1938634"/>
            <a:ext cx="10070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Shows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482345" y="3313807"/>
            <a:ext cx="116891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/>
              <a:t>User</a:t>
            </a:r>
          </a:p>
          <a:p>
            <a:pPr algn="ctr"/>
            <a:r>
              <a:rPr lang="en-US" sz="1600" dirty="0" smtClean="0"/>
              <a:t>Capabilities</a:t>
            </a:r>
          </a:p>
          <a:p>
            <a:pPr algn="ctr"/>
            <a:r>
              <a:rPr lang="en-US" sz="1600" dirty="0" smtClean="0"/>
              <a:t>And </a:t>
            </a:r>
          </a:p>
          <a:p>
            <a:pPr algn="ctr"/>
            <a:r>
              <a:rPr lang="en-US" sz="1600" dirty="0" smtClean="0"/>
              <a:t>Processes</a:t>
            </a:r>
            <a:endParaRPr lang="en-US" sz="1600" dirty="0"/>
          </a:p>
        </p:txBody>
      </p:sp>
      <p:sp>
        <p:nvSpPr>
          <p:cNvPr id="30" name="TextBox 29"/>
          <p:cNvSpPr txBox="1"/>
          <p:nvPr/>
        </p:nvSpPr>
        <p:spPr>
          <a:xfrm>
            <a:off x="2624092" y="3313807"/>
            <a:ext cx="117852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/>
              <a:t>Detailed</a:t>
            </a:r>
          </a:p>
          <a:p>
            <a:pPr algn="ctr"/>
            <a:r>
              <a:rPr lang="en-US" sz="1600" dirty="0" smtClean="0"/>
              <a:t>Steps to</a:t>
            </a:r>
          </a:p>
          <a:p>
            <a:pPr algn="ctr"/>
            <a:r>
              <a:rPr lang="en-US" sz="1600" dirty="0" smtClean="0"/>
              <a:t>Accomplish</a:t>
            </a:r>
          </a:p>
          <a:p>
            <a:pPr algn="ctr"/>
            <a:r>
              <a:rPr lang="en-US" sz="1600" dirty="0" smtClean="0"/>
              <a:t>Tasks</a:t>
            </a:r>
            <a:endParaRPr lang="en-US" sz="1600" dirty="0"/>
          </a:p>
        </p:txBody>
      </p:sp>
      <p:sp>
        <p:nvSpPr>
          <p:cNvPr id="31" name="TextBox 30"/>
          <p:cNvSpPr txBox="1"/>
          <p:nvPr/>
        </p:nvSpPr>
        <p:spPr>
          <a:xfrm>
            <a:off x="4244371" y="3313807"/>
            <a:ext cx="15696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/>
              <a:t>Implementations</a:t>
            </a:r>
          </a:p>
          <a:p>
            <a:pPr algn="ctr"/>
            <a:r>
              <a:rPr lang="en-US" sz="1600" dirty="0" smtClean="0"/>
              <a:t>Of Software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076261" y="3352800"/>
            <a:ext cx="12586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/>
              <a:t>Project</a:t>
            </a:r>
          </a:p>
          <a:p>
            <a:pPr algn="ctr"/>
            <a:r>
              <a:rPr lang="en-US" sz="1600" dirty="0" smtClean="0"/>
              <a:t>Management</a:t>
            </a:r>
          </a:p>
        </p:txBody>
      </p:sp>
      <p:sp>
        <p:nvSpPr>
          <p:cNvPr id="33" name="Down Arrow 32"/>
          <p:cNvSpPr/>
          <p:nvPr/>
        </p:nvSpPr>
        <p:spPr bwMode="auto">
          <a:xfrm>
            <a:off x="584072" y="2909485"/>
            <a:ext cx="965455" cy="313343"/>
          </a:xfrm>
          <a:prstGeom prst="downArrow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sp>
        <p:nvSpPr>
          <p:cNvPr id="34" name="Down Arrow 33"/>
          <p:cNvSpPr/>
          <p:nvPr/>
        </p:nvSpPr>
        <p:spPr bwMode="auto">
          <a:xfrm>
            <a:off x="2730628" y="2880016"/>
            <a:ext cx="965455" cy="313343"/>
          </a:xfrm>
          <a:prstGeom prst="downArrow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sp>
        <p:nvSpPr>
          <p:cNvPr id="35" name="Down Arrow 34"/>
          <p:cNvSpPr/>
          <p:nvPr/>
        </p:nvSpPr>
        <p:spPr bwMode="auto">
          <a:xfrm>
            <a:off x="4511420" y="2880016"/>
            <a:ext cx="965455" cy="313343"/>
          </a:xfrm>
          <a:prstGeom prst="downArrow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sp>
        <p:nvSpPr>
          <p:cNvPr id="36" name="Down Arrow 35"/>
          <p:cNvSpPr/>
          <p:nvPr/>
        </p:nvSpPr>
        <p:spPr bwMode="auto">
          <a:xfrm>
            <a:off x="6197345" y="2880016"/>
            <a:ext cx="965455" cy="313343"/>
          </a:xfrm>
          <a:prstGeom prst="downArrow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sp>
        <p:nvSpPr>
          <p:cNvPr id="38" name="Rectangle 37"/>
          <p:cNvSpPr/>
          <p:nvPr/>
        </p:nvSpPr>
        <p:spPr bwMode="auto">
          <a:xfrm>
            <a:off x="1295400" y="4572000"/>
            <a:ext cx="1524000" cy="4953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charset="0"/>
              </a:rPr>
              <a:t>Tutorials</a:t>
            </a:r>
          </a:p>
        </p:txBody>
      </p:sp>
      <p:cxnSp>
        <p:nvCxnSpPr>
          <p:cNvPr id="40" name="Straight Arrow Connector 39"/>
          <p:cNvCxnSpPr>
            <a:endCxn id="38" idx="0"/>
          </p:cNvCxnSpPr>
          <p:nvPr/>
        </p:nvCxnSpPr>
        <p:spPr bwMode="auto">
          <a:xfrm>
            <a:off x="1549527" y="2857500"/>
            <a:ext cx="507873" cy="171450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Arrow Connector 40"/>
          <p:cNvCxnSpPr>
            <a:endCxn id="38" idx="0"/>
          </p:cNvCxnSpPr>
          <p:nvPr/>
        </p:nvCxnSpPr>
        <p:spPr bwMode="auto">
          <a:xfrm flipH="1">
            <a:off x="2057400" y="2909485"/>
            <a:ext cx="673228" cy="1662515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4" name="Rectangle 43"/>
          <p:cNvSpPr/>
          <p:nvPr/>
        </p:nvSpPr>
        <p:spPr bwMode="auto">
          <a:xfrm>
            <a:off x="3737831" y="4572000"/>
            <a:ext cx="1013080" cy="4953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charset="0"/>
              </a:rPr>
              <a:t>Testing</a:t>
            </a:r>
          </a:p>
        </p:txBody>
      </p:sp>
      <p:cxnSp>
        <p:nvCxnSpPr>
          <p:cNvPr id="45" name="Straight Arrow Connector 44"/>
          <p:cNvCxnSpPr>
            <a:endCxn id="44" idx="0"/>
          </p:cNvCxnSpPr>
          <p:nvPr/>
        </p:nvCxnSpPr>
        <p:spPr bwMode="auto">
          <a:xfrm>
            <a:off x="3696083" y="2867025"/>
            <a:ext cx="548288" cy="1704975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Straight Arrow Connector 47"/>
          <p:cNvCxnSpPr>
            <a:stCxn id="44" idx="0"/>
          </p:cNvCxnSpPr>
          <p:nvPr/>
        </p:nvCxnSpPr>
        <p:spPr bwMode="auto">
          <a:xfrm flipV="1">
            <a:off x="4244371" y="2909485"/>
            <a:ext cx="374888" cy="1662515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4" name="TextBox 53"/>
          <p:cNvSpPr txBox="1"/>
          <p:nvPr/>
        </p:nvSpPr>
        <p:spPr>
          <a:xfrm>
            <a:off x="1027599" y="5181600"/>
            <a:ext cx="202408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/>
              <a:t>Both Vignettes</a:t>
            </a:r>
          </a:p>
          <a:p>
            <a:pPr algn="ctr"/>
            <a:r>
              <a:rPr lang="en-US" sz="1600" dirty="0" smtClean="0"/>
              <a:t>And</a:t>
            </a:r>
          </a:p>
          <a:p>
            <a:pPr algn="ctr"/>
            <a:r>
              <a:rPr lang="en-US" sz="1600" dirty="0" smtClean="0"/>
              <a:t>Thread Mini-Tutorials</a:t>
            </a:r>
            <a:endParaRPr lang="en-US" sz="1600" dirty="0"/>
          </a:p>
        </p:txBody>
      </p:sp>
      <p:sp>
        <p:nvSpPr>
          <p:cNvPr id="55" name="TextBox 54"/>
          <p:cNvSpPr txBox="1"/>
          <p:nvPr/>
        </p:nvSpPr>
        <p:spPr>
          <a:xfrm>
            <a:off x="3550146" y="5162550"/>
            <a:ext cx="134363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/>
              <a:t>Threads</a:t>
            </a:r>
          </a:p>
          <a:p>
            <a:pPr algn="ctr"/>
            <a:r>
              <a:rPr lang="en-US" sz="1600" dirty="0" smtClean="0"/>
              <a:t>Define</a:t>
            </a:r>
          </a:p>
          <a:p>
            <a:pPr algn="ctr"/>
            <a:r>
              <a:rPr lang="en-US" sz="1600" dirty="0" smtClean="0"/>
              <a:t>Sequences for</a:t>
            </a:r>
          </a:p>
          <a:p>
            <a:pPr algn="ctr"/>
            <a:r>
              <a:rPr lang="en-US" sz="1600" dirty="0" smtClean="0"/>
              <a:t>Tests</a:t>
            </a:r>
            <a:endParaRPr lang="en-US" sz="1600" dirty="0"/>
          </a:p>
        </p:txBody>
      </p:sp>
      <p:sp>
        <p:nvSpPr>
          <p:cNvPr id="56" name="TextBox 55"/>
          <p:cNvSpPr txBox="1"/>
          <p:nvPr/>
        </p:nvSpPr>
        <p:spPr>
          <a:xfrm>
            <a:off x="5301791" y="5172075"/>
            <a:ext cx="11092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/>
              <a:t>Basic Tests</a:t>
            </a:r>
            <a:endParaRPr lang="en-US" sz="1600" dirty="0"/>
          </a:p>
        </p:txBody>
      </p:sp>
      <p:sp>
        <p:nvSpPr>
          <p:cNvPr id="57" name="Rectangle 56"/>
          <p:cNvSpPr/>
          <p:nvPr/>
        </p:nvSpPr>
        <p:spPr bwMode="auto">
          <a:xfrm>
            <a:off x="5360860" y="4572000"/>
            <a:ext cx="1013080" cy="4953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rPr>
              <a:t>Unit </a:t>
            </a:r>
            <a:r>
              <a:rPr lang="en-US" sz="1600" dirty="0" smtClean="0">
                <a:solidFill>
                  <a:schemeClr val="bg1"/>
                </a:solidFill>
              </a:rPr>
              <a:t>Tests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</a:endParaRPr>
          </a:p>
        </p:txBody>
      </p:sp>
      <p:cxnSp>
        <p:nvCxnSpPr>
          <p:cNvPr id="58" name="Straight Arrow Connector 57"/>
          <p:cNvCxnSpPr>
            <a:endCxn id="57" idx="0"/>
          </p:cNvCxnSpPr>
          <p:nvPr/>
        </p:nvCxnSpPr>
        <p:spPr bwMode="auto">
          <a:xfrm>
            <a:off x="5507585" y="2909485"/>
            <a:ext cx="359815" cy="1662515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1" name="TextBox 60"/>
          <p:cNvSpPr txBox="1"/>
          <p:nvPr/>
        </p:nvSpPr>
        <p:spPr>
          <a:xfrm>
            <a:off x="171321" y="6550223"/>
            <a:ext cx="85209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** Also need to Test in Context of  FANG Assets: C2M2L Components, Seed Designs, Environments, </a:t>
            </a:r>
            <a:r>
              <a:rPr lang="en-US" sz="1400" dirty="0" err="1" smtClean="0"/>
              <a:t>TestBenches</a:t>
            </a:r>
            <a:r>
              <a:rPr lang="en-US" sz="1400" dirty="0" smtClean="0"/>
              <a:t>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879381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META-X </a:t>
            </a:r>
            <a:r>
              <a:rPr lang="en-US" dirty="0" err="1" smtClean="0"/>
              <a:t>CyPhy</a:t>
            </a:r>
            <a:r>
              <a:rPr lang="en-US" dirty="0"/>
              <a:t> </a:t>
            </a:r>
            <a:r>
              <a:rPr lang="en-US" dirty="0" err="1" smtClean="0"/>
              <a:t>Toolchain</a:t>
            </a:r>
            <a:r>
              <a:rPr lang="en-US" dirty="0" smtClean="0"/>
              <a:t> Vignettes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447800"/>
            <a:ext cx="8686800" cy="5029200"/>
          </a:xfrm>
        </p:spPr>
        <p:txBody>
          <a:bodyPr/>
          <a:lstStyle/>
          <a:p>
            <a:r>
              <a:rPr lang="en-US" sz="2000" dirty="0" smtClean="0"/>
              <a:t>Start a Team and Project</a:t>
            </a:r>
            <a:endParaRPr lang="en-US" sz="2000" dirty="0"/>
          </a:p>
          <a:p>
            <a:pPr lvl="1"/>
            <a:r>
              <a:rPr lang="en-US" sz="1800" dirty="0" smtClean="0">
                <a:solidFill>
                  <a:srgbClr val="92D050"/>
                </a:solidFill>
              </a:rPr>
              <a:t>Creation of Accounts/Team and Projects , Plus</a:t>
            </a:r>
          </a:p>
          <a:p>
            <a:pPr lvl="1"/>
            <a:r>
              <a:rPr lang="en-US" sz="1800" dirty="0" smtClean="0">
                <a:solidFill>
                  <a:srgbClr val="92D050"/>
                </a:solidFill>
              </a:rPr>
              <a:t>Acquisition of Tools and Seed </a:t>
            </a:r>
            <a:r>
              <a:rPr lang="en-US" sz="1800" dirty="0">
                <a:solidFill>
                  <a:srgbClr val="92D050"/>
                </a:solidFill>
              </a:rPr>
              <a:t>Designs - </a:t>
            </a:r>
            <a:r>
              <a:rPr lang="en-US" sz="1800" dirty="0" smtClean="0">
                <a:solidFill>
                  <a:srgbClr val="92D050"/>
                </a:solidFill>
              </a:rPr>
              <a:t>AUG</a:t>
            </a:r>
            <a:r>
              <a:rPr lang="en-US" sz="1800" dirty="0">
                <a:solidFill>
                  <a:srgbClr val="92D050"/>
                </a:solidFill>
              </a:rPr>
              <a:t> </a:t>
            </a:r>
            <a:endParaRPr lang="en-US" sz="1800" dirty="0" smtClean="0">
              <a:solidFill>
                <a:srgbClr val="92D050"/>
              </a:solidFill>
            </a:endParaRPr>
          </a:p>
          <a:p>
            <a:r>
              <a:rPr lang="en-US" sz="2000" dirty="0" smtClean="0"/>
              <a:t>Design</a:t>
            </a:r>
          </a:p>
          <a:p>
            <a:pPr lvl="1"/>
            <a:r>
              <a:rPr lang="en-US" sz="1800" dirty="0">
                <a:solidFill>
                  <a:srgbClr val="92D050"/>
                </a:solidFill>
              </a:rPr>
              <a:t>Modify Design  By Component Addition </a:t>
            </a:r>
            <a:r>
              <a:rPr lang="en-US" sz="1800" dirty="0">
                <a:solidFill>
                  <a:schemeClr val="bg2">
                    <a:lumMod val="75000"/>
                  </a:schemeClr>
                </a:solidFill>
              </a:rPr>
              <a:t>&amp; </a:t>
            </a:r>
            <a:r>
              <a:rPr lang="en-US" sz="1800" dirty="0" smtClean="0">
                <a:solidFill>
                  <a:schemeClr val="bg2">
                    <a:lumMod val="75000"/>
                  </a:schemeClr>
                </a:solidFill>
              </a:rPr>
              <a:t>Evaluate </a:t>
            </a:r>
            <a:r>
              <a:rPr lang="en-US" sz="1800" dirty="0" smtClean="0">
                <a:solidFill>
                  <a:srgbClr val="92D050"/>
                </a:solidFill>
              </a:rPr>
              <a:t>- AUG</a:t>
            </a:r>
          </a:p>
          <a:p>
            <a:pPr lvl="1"/>
            <a:r>
              <a:rPr lang="en-US" sz="1800" dirty="0">
                <a:solidFill>
                  <a:srgbClr val="92D050"/>
                </a:solidFill>
              </a:rPr>
              <a:t>Change Design Structure</a:t>
            </a:r>
            <a:r>
              <a:rPr lang="en-US" sz="1800" dirty="0">
                <a:solidFill>
                  <a:schemeClr val="bg2">
                    <a:lumMod val="75000"/>
                  </a:schemeClr>
                </a:solidFill>
              </a:rPr>
              <a:t>, Evaluate Metrics/Score- </a:t>
            </a:r>
            <a:r>
              <a:rPr lang="en-US" sz="1800" dirty="0" smtClean="0">
                <a:solidFill>
                  <a:srgbClr val="92D050"/>
                </a:solidFill>
              </a:rPr>
              <a:t>AUG</a:t>
            </a:r>
          </a:p>
          <a:p>
            <a:pPr lvl="1"/>
            <a:r>
              <a:rPr lang="en-US" sz="1800" dirty="0">
                <a:solidFill>
                  <a:srgbClr val="00B0F0"/>
                </a:solidFill>
              </a:rPr>
              <a:t>Explore/Optimize </a:t>
            </a:r>
            <a:r>
              <a:rPr lang="en-US" sz="1800" dirty="0" smtClean="0">
                <a:solidFill>
                  <a:srgbClr val="00B0F0"/>
                </a:solidFill>
              </a:rPr>
              <a:t>Parameters - OCT</a:t>
            </a:r>
          </a:p>
          <a:p>
            <a:pPr lvl="1"/>
            <a:r>
              <a:rPr lang="en-US" sz="1800" dirty="0" smtClean="0">
                <a:solidFill>
                  <a:srgbClr val="00B0F0"/>
                </a:solidFill>
              </a:rPr>
              <a:t>Add Detail to 3D Structures - OCT</a:t>
            </a:r>
          </a:p>
          <a:p>
            <a:r>
              <a:rPr lang="en-US" sz="2000" dirty="0" smtClean="0"/>
              <a:t>Analysis</a:t>
            </a:r>
          </a:p>
          <a:p>
            <a:pPr lvl="1"/>
            <a:r>
              <a:rPr lang="en-US" sz="1800" dirty="0">
                <a:solidFill>
                  <a:srgbClr val="92D050"/>
                </a:solidFill>
              </a:rPr>
              <a:t>Full System </a:t>
            </a:r>
            <a:r>
              <a:rPr lang="en-US" sz="1800" dirty="0" smtClean="0">
                <a:solidFill>
                  <a:srgbClr val="92D050"/>
                </a:solidFill>
              </a:rPr>
              <a:t>Evaluation + Modify ** &amp; Evaluate – AUG</a:t>
            </a:r>
          </a:p>
          <a:p>
            <a:pPr lvl="1"/>
            <a:r>
              <a:rPr lang="en-US" sz="1800" dirty="0" smtClean="0">
                <a:solidFill>
                  <a:srgbClr val="92D050"/>
                </a:solidFill>
              </a:rPr>
              <a:t>Compute PCC on Design - OCT</a:t>
            </a:r>
          </a:p>
          <a:p>
            <a:pPr lvl="1"/>
            <a:r>
              <a:rPr lang="en-US" sz="1800" dirty="0" smtClean="0">
                <a:solidFill>
                  <a:srgbClr val="00B0F0"/>
                </a:solidFill>
              </a:rPr>
              <a:t>Assembling CAD, Check Physical Properties - OCT</a:t>
            </a:r>
          </a:p>
          <a:p>
            <a:pPr lvl="1"/>
            <a:r>
              <a:rPr lang="en-US" sz="1800" dirty="0" smtClean="0">
                <a:solidFill>
                  <a:srgbClr val="00B0F0"/>
                </a:solidFill>
              </a:rPr>
              <a:t>Finite Element Analysis for Hidden Interactions - OCT</a:t>
            </a:r>
          </a:p>
          <a:p>
            <a:r>
              <a:rPr lang="en-US" sz="2000" dirty="0" smtClean="0"/>
              <a:t>Collaboration</a:t>
            </a:r>
          </a:p>
          <a:p>
            <a:pPr lvl="1"/>
            <a:r>
              <a:rPr lang="en-US" sz="1800" dirty="0" smtClean="0">
                <a:solidFill>
                  <a:srgbClr val="0070C0"/>
                </a:solidFill>
              </a:rPr>
              <a:t>Split / Merge Team for Parallel Design – OCT/DEC</a:t>
            </a:r>
          </a:p>
          <a:p>
            <a:pPr lvl="1"/>
            <a:r>
              <a:rPr lang="en-US" sz="1800" dirty="0" smtClean="0">
                <a:solidFill>
                  <a:schemeClr val="tx1">
                    <a:lumMod val="75000"/>
                  </a:schemeClr>
                </a:solidFill>
              </a:rPr>
              <a:t>Design Reviews and Team Design – </a:t>
            </a:r>
            <a:r>
              <a:rPr lang="en-US" sz="1800" dirty="0" err="1" smtClean="0">
                <a:solidFill>
                  <a:schemeClr val="tx1">
                    <a:lumMod val="75000"/>
                  </a:schemeClr>
                </a:solidFill>
              </a:rPr>
              <a:t>ElectroTank</a:t>
            </a:r>
            <a:r>
              <a:rPr lang="en-US" sz="1800" dirty="0" smtClean="0">
                <a:solidFill>
                  <a:schemeClr val="tx1">
                    <a:lumMod val="75000"/>
                  </a:schemeClr>
                </a:solidFill>
              </a:rPr>
              <a:t> ??</a:t>
            </a:r>
            <a:endParaRPr lang="en-US" sz="1800" dirty="0">
              <a:solidFill>
                <a:schemeClr val="tx1">
                  <a:lumMod val="75000"/>
                </a:schemeClr>
              </a:solidFill>
            </a:endParaRPr>
          </a:p>
          <a:p>
            <a:pPr lvl="1"/>
            <a:endParaRPr lang="en-US" sz="1800" dirty="0" smtClean="0"/>
          </a:p>
          <a:p>
            <a:endParaRPr lang="en-US" sz="2000" dirty="0" smtClean="0"/>
          </a:p>
          <a:p>
            <a:pPr lvl="1"/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AA57D-7290-43B7-9CE1-2BE8AFF1B705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94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PDR Guideline Mapping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524000"/>
            <a:ext cx="8915400" cy="4648200"/>
          </a:xfrm>
        </p:spPr>
        <p:txBody>
          <a:bodyPr/>
          <a:lstStyle/>
          <a:p>
            <a:r>
              <a:rPr lang="en-US" sz="2000" dirty="0" smtClean="0"/>
              <a:t>Initialize </a:t>
            </a:r>
            <a:r>
              <a:rPr lang="en-US" sz="2000" dirty="0"/>
              <a:t>a </a:t>
            </a:r>
            <a:r>
              <a:rPr lang="en-US" sz="2000" dirty="0" err="1" smtClean="0"/>
              <a:t>DesignSpace</a:t>
            </a:r>
            <a:r>
              <a:rPr lang="en-US" sz="2000" dirty="0" smtClean="0"/>
              <a:t> </a:t>
            </a:r>
            <a:r>
              <a:rPr lang="en-US" sz="2000" dirty="0">
                <a:solidFill>
                  <a:srgbClr val="92D050"/>
                </a:solidFill>
                <a:sym typeface="Wingdings" pitchFamily="2" charset="2"/>
              </a:rPr>
              <a:t> </a:t>
            </a:r>
            <a:r>
              <a:rPr lang="en-US" sz="2000" dirty="0">
                <a:solidFill>
                  <a:srgbClr val="92D050"/>
                </a:solidFill>
              </a:rPr>
              <a:t>Start Team/Project</a:t>
            </a:r>
          </a:p>
          <a:p>
            <a:pPr lvl="0"/>
            <a:r>
              <a:rPr lang="en-US" sz="2000" dirty="0"/>
              <a:t>Modify/Elaborate a </a:t>
            </a:r>
            <a:r>
              <a:rPr lang="en-US" sz="2000" dirty="0" err="1"/>
              <a:t>DesignSpace</a:t>
            </a:r>
            <a:r>
              <a:rPr lang="en-US" sz="2000" dirty="0"/>
              <a:t> (e.g., search for curated components, add and configure additional components to a design</a:t>
            </a:r>
            <a:r>
              <a:rPr lang="en-US" sz="2000" dirty="0" smtClean="0"/>
              <a:t>) </a:t>
            </a:r>
            <a:r>
              <a:rPr lang="en-US" sz="2000" dirty="0" smtClean="0">
                <a:solidFill>
                  <a:srgbClr val="92D050"/>
                </a:solidFill>
                <a:sym typeface="Wingdings" pitchFamily="2" charset="2"/>
              </a:rPr>
              <a:t> Modify A Design by [</a:t>
            </a:r>
            <a:r>
              <a:rPr lang="en-US" sz="2000" dirty="0" err="1" smtClean="0">
                <a:solidFill>
                  <a:srgbClr val="92D050"/>
                </a:solidFill>
                <a:sym typeface="Wingdings" pitchFamily="2" charset="2"/>
              </a:rPr>
              <a:t>Component|Arch</a:t>
            </a:r>
            <a:r>
              <a:rPr lang="en-US" sz="2000" dirty="0" smtClean="0">
                <a:solidFill>
                  <a:srgbClr val="92D050"/>
                </a:solidFill>
                <a:sym typeface="Wingdings" pitchFamily="2" charset="2"/>
              </a:rPr>
              <a:t>] &amp; </a:t>
            </a:r>
            <a:r>
              <a:rPr lang="en-US" sz="2000" dirty="0" err="1" smtClean="0">
                <a:solidFill>
                  <a:srgbClr val="92D050"/>
                </a:solidFill>
                <a:sym typeface="Wingdings" pitchFamily="2" charset="2"/>
              </a:rPr>
              <a:t>Eval</a:t>
            </a:r>
            <a:endParaRPr lang="en-US" sz="2000" dirty="0">
              <a:solidFill>
                <a:srgbClr val="92D050"/>
              </a:solidFill>
            </a:endParaRPr>
          </a:p>
          <a:p>
            <a:pPr lvl="0"/>
            <a:r>
              <a:rPr lang="en-US" sz="2000" dirty="0"/>
              <a:t>Perform Simulation/Analysis on a Design Point though pre-defined </a:t>
            </a:r>
            <a:r>
              <a:rPr lang="en-US" sz="2000" dirty="0" smtClean="0"/>
              <a:t>test benches </a:t>
            </a:r>
            <a:r>
              <a:rPr lang="en-US" sz="2000" dirty="0" smtClean="0">
                <a:solidFill>
                  <a:srgbClr val="92D050"/>
                </a:solidFill>
                <a:sym typeface="Wingdings" pitchFamily="2" charset="2"/>
              </a:rPr>
              <a:t>Modify </a:t>
            </a:r>
            <a:r>
              <a:rPr lang="en-US" sz="2000" dirty="0">
                <a:solidFill>
                  <a:srgbClr val="92D050"/>
                </a:solidFill>
                <a:sym typeface="Wingdings" pitchFamily="2" charset="2"/>
              </a:rPr>
              <a:t>A Design by [</a:t>
            </a:r>
            <a:r>
              <a:rPr lang="en-US" sz="2000" dirty="0" err="1">
                <a:solidFill>
                  <a:srgbClr val="92D050"/>
                </a:solidFill>
                <a:sym typeface="Wingdings" pitchFamily="2" charset="2"/>
              </a:rPr>
              <a:t>Component|Arch</a:t>
            </a:r>
            <a:r>
              <a:rPr lang="en-US" sz="2000" dirty="0" smtClean="0">
                <a:solidFill>
                  <a:srgbClr val="92D050"/>
                </a:solidFill>
                <a:sym typeface="Wingdings" pitchFamily="2" charset="2"/>
              </a:rPr>
              <a:t>] &amp; </a:t>
            </a:r>
            <a:r>
              <a:rPr lang="en-US" sz="2000" dirty="0" err="1" smtClean="0">
                <a:solidFill>
                  <a:srgbClr val="92D050"/>
                </a:solidFill>
                <a:sym typeface="Wingdings" pitchFamily="2" charset="2"/>
              </a:rPr>
              <a:t>Eval</a:t>
            </a:r>
            <a:endParaRPr lang="en-US" sz="2000" dirty="0">
              <a:solidFill>
                <a:srgbClr val="92D050"/>
              </a:solidFill>
            </a:endParaRPr>
          </a:p>
          <a:p>
            <a:r>
              <a:rPr lang="en-US" sz="2000" dirty="0" smtClean="0"/>
              <a:t>Perform </a:t>
            </a:r>
            <a:r>
              <a:rPr lang="en-US" sz="2000" dirty="0"/>
              <a:t>Analysis on a design at varying levels of </a:t>
            </a:r>
            <a:r>
              <a:rPr lang="en-US" sz="2000" dirty="0" smtClean="0"/>
              <a:t>abstraction </a:t>
            </a:r>
            <a:r>
              <a:rPr lang="en-US" sz="2000" dirty="0">
                <a:solidFill>
                  <a:srgbClr val="92D050"/>
                </a:solidFill>
                <a:sym typeface="Wingdings" pitchFamily="2" charset="2"/>
              </a:rPr>
              <a:t>Modify A Design by [</a:t>
            </a:r>
            <a:r>
              <a:rPr lang="en-US" sz="2000" dirty="0" err="1">
                <a:solidFill>
                  <a:srgbClr val="92D050"/>
                </a:solidFill>
                <a:sym typeface="Wingdings" pitchFamily="2" charset="2"/>
              </a:rPr>
              <a:t>Component|Arch</a:t>
            </a:r>
            <a:r>
              <a:rPr lang="en-US" sz="2000" dirty="0" smtClean="0">
                <a:solidFill>
                  <a:srgbClr val="92D050"/>
                </a:solidFill>
                <a:sym typeface="Wingdings" pitchFamily="2" charset="2"/>
              </a:rPr>
              <a:t>], Pending Models</a:t>
            </a:r>
            <a:endParaRPr lang="en-US" sz="2000" dirty="0"/>
          </a:p>
          <a:p>
            <a:r>
              <a:rPr lang="en-US" sz="2000" dirty="0"/>
              <a:t>Configure a new </a:t>
            </a:r>
            <a:r>
              <a:rPr lang="en-US" sz="2000" dirty="0" err="1" smtClean="0"/>
              <a:t>testbench</a:t>
            </a:r>
            <a:r>
              <a:rPr lang="en-US" sz="2000" dirty="0" smtClean="0"/>
              <a:t> </a:t>
            </a:r>
            <a:r>
              <a:rPr lang="en-US" sz="2000" dirty="0">
                <a:solidFill>
                  <a:srgbClr val="92D050"/>
                </a:solidFill>
                <a:sym typeface="Wingdings" pitchFamily="2" charset="2"/>
              </a:rPr>
              <a:t>Modify A Design by [</a:t>
            </a:r>
            <a:r>
              <a:rPr lang="en-US" sz="2000" dirty="0" err="1">
                <a:solidFill>
                  <a:srgbClr val="92D050"/>
                </a:solidFill>
                <a:sym typeface="Wingdings" pitchFamily="2" charset="2"/>
              </a:rPr>
              <a:t>Component|Arch</a:t>
            </a:r>
            <a:r>
              <a:rPr lang="en-US" sz="2000" dirty="0">
                <a:solidFill>
                  <a:srgbClr val="92D050"/>
                </a:solidFill>
                <a:sym typeface="Wingdings" pitchFamily="2" charset="2"/>
              </a:rPr>
              <a:t>], Pending </a:t>
            </a:r>
            <a:r>
              <a:rPr lang="en-US" sz="2000" dirty="0" smtClean="0">
                <a:solidFill>
                  <a:srgbClr val="92D050"/>
                </a:solidFill>
                <a:sym typeface="Wingdings" pitchFamily="2" charset="2"/>
              </a:rPr>
              <a:t>Models</a:t>
            </a:r>
            <a:endParaRPr lang="en-US" sz="2000" dirty="0"/>
          </a:p>
          <a:p>
            <a:pPr lvl="0"/>
            <a:r>
              <a:rPr lang="en-US" sz="2000" dirty="0"/>
              <a:t>Perform Parametric Analysis to optimize design </a:t>
            </a:r>
            <a:r>
              <a:rPr lang="en-US" sz="2000" dirty="0" smtClean="0"/>
              <a:t>parameters </a:t>
            </a:r>
            <a:r>
              <a:rPr lang="en-US" sz="2000" dirty="0" smtClean="0">
                <a:solidFill>
                  <a:srgbClr val="92D050"/>
                </a:solidFill>
                <a:sym typeface="Wingdings" pitchFamily="2" charset="2"/>
              </a:rPr>
              <a:t> Explore &amp; Optimize Parameters</a:t>
            </a:r>
            <a:endParaRPr lang="en-US" sz="2000" dirty="0">
              <a:solidFill>
                <a:srgbClr val="92D050"/>
              </a:solidFill>
            </a:endParaRPr>
          </a:p>
          <a:p>
            <a:pPr lvl="0"/>
            <a:r>
              <a:rPr lang="en-US" sz="2000" dirty="0"/>
              <a:t>Perform </a:t>
            </a:r>
            <a:r>
              <a:rPr lang="en-US" sz="2000" dirty="0" smtClean="0"/>
              <a:t>PCC </a:t>
            </a:r>
            <a:r>
              <a:rPr lang="en-US" sz="2000" dirty="0" smtClean="0">
                <a:solidFill>
                  <a:srgbClr val="92D050"/>
                </a:solidFill>
                <a:sym typeface="Wingdings" pitchFamily="2" charset="2"/>
              </a:rPr>
              <a:t> Compute PCC on Design</a:t>
            </a:r>
            <a:endParaRPr lang="en-US" sz="2000" dirty="0">
              <a:solidFill>
                <a:srgbClr val="92D050"/>
              </a:solidFill>
            </a:endParaRPr>
          </a:p>
          <a:p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AA57D-7290-43B7-9CE1-2BE8AFF1B705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813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Start A Team &amp; Project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685798" y="1371600"/>
            <a:ext cx="7772400" cy="2057400"/>
          </a:xfrm>
        </p:spPr>
        <p:txBody>
          <a:bodyPr/>
          <a:lstStyle/>
          <a:p>
            <a:r>
              <a:rPr lang="en-US" sz="1800" dirty="0" smtClean="0"/>
              <a:t>Type: Administrative, Vehicle Forge, Installation, Initialization</a:t>
            </a:r>
          </a:p>
          <a:p>
            <a:r>
              <a:rPr lang="en-US" sz="1800" dirty="0" smtClean="0"/>
              <a:t>Before: Nothing</a:t>
            </a:r>
          </a:p>
          <a:p>
            <a:r>
              <a:rPr lang="en-US" sz="1800" dirty="0" smtClean="0"/>
              <a:t>After: </a:t>
            </a:r>
          </a:p>
          <a:p>
            <a:pPr lvl="1"/>
            <a:r>
              <a:rPr lang="en-US" sz="1400" dirty="0" smtClean="0"/>
              <a:t>Team Formed, </a:t>
            </a:r>
          </a:p>
          <a:p>
            <a:pPr lvl="1"/>
            <a:r>
              <a:rPr lang="en-US" sz="1400" dirty="0" smtClean="0"/>
              <a:t>Project On VF</a:t>
            </a:r>
          </a:p>
          <a:p>
            <a:pPr lvl="1"/>
            <a:r>
              <a:rPr lang="en-US" sz="1400" dirty="0" smtClean="0"/>
              <a:t>Seed design &amp; Components in Project Repo</a:t>
            </a:r>
            <a:endParaRPr lang="en-US" sz="1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AA57D-7290-43B7-9CE1-2BE8AFF1B705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1026" name="Picture 2" descr="http://www.websequencediagrams.com/index.php?img=msc9rWAK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3429000"/>
            <a:ext cx="9144000" cy="3120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8449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Thread: SV1: Start VF Project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AA57D-7290-43B7-9CE1-2BE8AFF1B705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2053" name="Picture 5" descr="http://www.websequencediagrams.com/index.php?img=mscroAdLq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3657600"/>
            <a:ext cx="4267200" cy="3014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4306628"/>
              </p:ext>
            </p:extLst>
          </p:nvPr>
        </p:nvGraphicFramePr>
        <p:xfrm>
          <a:off x="152398" y="1524000"/>
          <a:ext cx="8763001" cy="1411605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544352"/>
                <a:gridCol w="2145387"/>
                <a:gridCol w="1761139"/>
                <a:gridCol w="2026124"/>
                <a:gridCol w="762000"/>
                <a:gridCol w="734155"/>
                <a:gridCol w="789844"/>
              </a:tblGrid>
              <a:tr h="342900">
                <a:tc>
                  <a:txBody>
                    <a:bodyPr/>
                    <a:lstStyle/>
                    <a:p>
                      <a:pPr algn="l" fontAlgn="t"/>
                      <a:r>
                        <a:rPr lang="en-US" sz="1050" b="1" u="none" strike="noStrike" dirty="0">
                          <a:effectLst/>
                        </a:rPr>
                        <a:t>Step ID</a:t>
                      </a:r>
                      <a:endParaRPr 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50" b="1" u="none" strike="noStrike">
                          <a:effectLst/>
                        </a:rPr>
                        <a:t>Description</a:t>
                      </a:r>
                      <a:endParaRPr lang="en-US" sz="105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50" b="1" u="none" strike="noStrike">
                          <a:effectLst/>
                        </a:rPr>
                        <a:t>Pre</a:t>
                      </a:r>
                      <a:endParaRPr lang="en-US" sz="105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50" b="1" u="none" strike="noStrike">
                          <a:effectLst/>
                        </a:rPr>
                        <a:t>Post</a:t>
                      </a:r>
                      <a:endParaRPr lang="en-US" sz="105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50" b="1" u="none" strike="noStrike">
                          <a:effectLst/>
                        </a:rPr>
                        <a:t>Tool Used</a:t>
                      </a:r>
                      <a:endParaRPr lang="en-US" sz="105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50" b="1" u="none" strike="noStrike">
                          <a:effectLst/>
                        </a:rPr>
                        <a:t>Function</a:t>
                      </a:r>
                      <a:endParaRPr lang="en-US" sz="105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50" b="1" u="none" strike="noStrike">
                          <a:effectLst/>
                        </a:rPr>
                        <a:t>Status</a:t>
                      </a:r>
                      <a:endParaRPr lang="en-US" sz="105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</a:tr>
              <a:tr h="171450">
                <a:tc>
                  <a:txBody>
                    <a:bodyPr/>
                    <a:lstStyle/>
                    <a:p>
                      <a:pPr algn="l" fontAlgn="t"/>
                      <a:r>
                        <a:rPr lang="en-US" sz="1050" b="1" u="none" strike="noStrike" dirty="0">
                          <a:effectLst/>
                        </a:rPr>
                        <a:t>1</a:t>
                      </a:r>
                      <a:endParaRPr 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50" b="1" u="none" strike="noStrike">
                          <a:effectLst/>
                        </a:rPr>
                        <a:t>User Registers on VF</a:t>
                      </a:r>
                      <a:endParaRPr lang="en-US" sz="105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50" b="1" u="none" strike="noStrike">
                          <a:effectLst/>
                        </a:rPr>
                        <a:t>None</a:t>
                      </a:r>
                      <a:endParaRPr lang="en-US" sz="105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50" b="1" u="none" strike="noStrike">
                          <a:effectLst/>
                        </a:rPr>
                        <a:t>Request Submitted</a:t>
                      </a:r>
                      <a:endParaRPr lang="en-US" sz="105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50" b="1" u="none" strike="noStrike">
                          <a:effectLst/>
                        </a:rPr>
                        <a:t>VF.xxx</a:t>
                      </a:r>
                      <a:endParaRPr lang="en-US" sz="105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50" b="1" u="none" strike="noStrike">
                          <a:effectLst/>
                        </a:rPr>
                        <a:t>Login</a:t>
                      </a:r>
                      <a:endParaRPr lang="en-US" sz="105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50" b="1" u="none" strike="noStrike">
                          <a:effectLst/>
                        </a:rPr>
                        <a:t>Complete</a:t>
                      </a:r>
                      <a:endParaRPr lang="en-US" sz="105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</a:tr>
              <a:tr h="205740">
                <a:tc>
                  <a:txBody>
                    <a:bodyPr/>
                    <a:lstStyle/>
                    <a:p>
                      <a:pPr algn="l" fontAlgn="t"/>
                      <a:r>
                        <a:rPr lang="en-US" sz="1050" b="1" u="none" strike="noStrike">
                          <a:effectLst/>
                        </a:rPr>
                        <a:t>2</a:t>
                      </a:r>
                      <a:endParaRPr lang="en-US" sz="105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50" b="1" u="none" strike="noStrike">
                          <a:effectLst/>
                        </a:rPr>
                        <a:t>User Receives Login</a:t>
                      </a:r>
                      <a:endParaRPr lang="en-US" sz="105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50" b="1" u="none" strike="noStrike">
                          <a:effectLst/>
                        </a:rPr>
                        <a:t> </a:t>
                      </a:r>
                      <a:endParaRPr lang="en-US" sz="105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50" b="1" u="none" strike="noStrike" smtClean="0">
                          <a:effectLst/>
                        </a:rPr>
                        <a:t>Account Available</a:t>
                      </a:r>
                      <a:endParaRPr 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50" b="1" u="none" strike="noStrike">
                          <a:effectLst/>
                        </a:rPr>
                        <a:t>VF.AUTH</a:t>
                      </a:r>
                      <a:endParaRPr lang="en-US" sz="105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50" b="1" u="none" strike="noStrike">
                          <a:effectLst/>
                        </a:rPr>
                        <a:t>Authorize</a:t>
                      </a:r>
                      <a:endParaRPr lang="en-US" sz="105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50" b="1" u="none" strike="noStrike" dirty="0" smtClean="0">
                          <a:effectLst/>
                        </a:rPr>
                        <a:t>Complete</a:t>
                      </a:r>
                      <a:endParaRPr 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</a:tr>
              <a:tr h="270510">
                <a:tc>
                  <a:txBody>
                    <a:bodyPr/>
                    <a:lstStyle/>
                    <a:p>
                      <a:pPr algn="l" fontAlgn="t"/>
                      <a:r>
                        <a:rPr lang="en-US" sz="1050" b="1" u="none" strike="noStrike">
                          <a:effectLst/>
                        </a:rPr>
                        <a:t>3</a:t>
                      </a:r>
                      <a:endParaRPr lang="en-US" sz="105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50" b="1" u="none" strike="noStrike">
                          <a:effectLst/>
                        </a:rPr>
                        <a:t>User Logs In to VF</a:t>
                      </a:r>
                      <a:endParaRPr lang="en-US" sz="105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50" b="1" u="none" strike="noStrike" dirty="0" smtClean="0">
                          <a:effectLst/>
                        </a:rPr>
                        <a:t>Login Page</a:t>
                      </a:r>
                      <a:endParaRPr 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50" b="1" u="none" strike="noStrike">
                          <a:effectLst/>
                        </a:rPr>
                        <a:t>VF.AUTH</a:t>
                      </a:r>
                      <a:endParaRPr lang="en-US" sz="105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50" b="1" u="none" strike="noStrike">
                          <a:effectLst/>
                        </a:rPr>
                        <a:t>Authorize</a:t>
                      </a:r>
                      <a:endParaRPr lang="en-US" sz="105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50" b="1" u="none" strike="noStrike" dirty="0" smtClean="0">
                          <a:effectLst/>
                        </a:rPr>
                        <a:t>Complete</a:t>
                      </a:r>
                      <a:endParaRPr 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</a:tr>
              <a:tr h="249555">
                <a:tc>
                  <a:txBody>
                    <a:bodyPr/>
                    <a:lstStyle/>
                    <a:p>
                      <a:pPr algn="l" fontAlgn="t"/>
                      <a:r>
                        <a:rPr lang="en-US" sz="1050" b="1" u="none" strike="noStrike">
                          <a:effectLst/>
                        </a:rPr>
                        <a:t>4</a:t>
                      </a:r>
                      <a:endParaRPr lang="en-US" sz="105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50" b="1" u="none" strike="noStrike">
                          <a:effectLst/>
                        </a:rPr>
                        <a:t>User Starts New Design Project</a:t>
                      </a:r>
                      <a:endParaRPr lang="en-US" sz="105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50" b="1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Default Project</a:t>
                      </a:r>
                      <a:endParaRPr lang="en-US" sz="1050" b="1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50" b="1" u="none" strike="noStrike">
                          <a:effectLst/>
                        </a:rPr>
                        <a:t>VF.PROJ</a:t>
                      </a:r>
                      <a:endParaRPr lang="en-US" sz="105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50" b="1" u="none" strike="noStrike">
                          <a:effectLst/>
                        </a:rPr>
                        <a:t>Admin</a:t>
                      </a:r>
                      <a:endParaRPr lang="en-US" sz="105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50" b="1" u="none" strike="noStrike" dirty="0" smtClean="0">
                          <a:effectLst/>
                        </a:rPr>
                        <a:t>Complete</a:t>
                      </a:r>
                      <a:endParaRPr 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</a:tr>
              <a:tr h="171450">
                <a:tc>
                  <a:txBody>
                    <a:bodyPr/>
                    <a:lstStyle/>
                    <a:p>
                      <a:pPr algn="l" fontAlgn="t"/>
                      <a:r>
                        <a:rPr lang="en-US" sz="1050" b="1" u="none" strike="noStrike">
                          <a:effectLst/>
                        </a:rPr>
                        <a:t>5</a:t>
                      </a:r>
                      <a:endParaRPr lang="en-US" sz="105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50" b="1" u="none" strike="noStrike">
                          <a:effectLst/>
                        </a:rPr>
                        <a:t>Configure Project Tools</a:t>
                      </a:r>
                      <a:endParaRPr lang="en-US" sz="105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50" b="1" u="none" strike="noStrike">
                          <a:effectLst/>
                        </a:rPr>
                        <a:t> </a:t>
                      </a:r>
                      <a:endParaRPr lang="en-US" sz="105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50" b="1" u="none" strike="noStrike" dirty="0">
                          <a:effectLst/>
                        </a:rPr>
                        <a:t>Project Configured</a:t>
                      </a:r>
                      <a:endParaRPr 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50" b="1" u="none" strike="noStrike">
                          <a:effectLst/>
                        </a:rPr>
                        <a:t>VF.PROJ</a:t>
                      </a:r>
                      <a:endParaRPr lang="en-US" sz="105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50" b="1" u="none" strike="noStrike">
                          <a:effectLst/>
                        </a:rPr>
                        <a:t>Admin</a:t>
                      </a:r>
                      <a:endParaRPr lang="en-US" sz="105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50" b="1" u="none" strike="noStrike" dirty="0">
                          <a:effectLst/>
                        </a:rPr>
                        <a:t>Complete</a:t>
                      </a:r>
                      <a:endParaRPr 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</a:tr>
            </a:tbl>
          </a:graphicData>
        </a:graphic>
      </p:graphicFrame>
      <p:sp>
        <p:nvSpPr>
          <p:cNvPr id="3" name="Oval 2"/>
          <p:cNvSpPr/>
          <p:nvPr/>
        </p:nvSpPr>
        <p:spPr bwMode="auto">
          <a:xfrm>
            <a:off x="7239000" y="3124200"/>
            <a:ext cx="838200" cy="762000"/>
          </a:xfrm>
          <a:prstGeom prst="ellipse">
            <a:avLst/>
          </a:prstGeom>
          <a:solidFill>
            <a:srgbClr val="92D05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AUG</a:t>
            </a:r>
          </a:p>
        </p:txBody>
      </p:sp>
    </p:spTree>
    <p:extLst>
      <p:ext uri="{BB962C8B-B14F-4D97-AF65-F5344CB8AC3E}">
        <p14:creationId xmlns:p14="http://schemas.microsoft.com/office/powerpoint/2010/main" val="2846964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Thread: SV2 Start VF Project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AA57D-7290-43B7-9CE1-2BE8AFF1B705}" type="slidenum">
              <a:rPr lang="en-US" smtClean="0"/>
              <a:pPr/>
              <a:t>18</a:t>
            </a:fld>
            <a:endParaRPr lang="en-US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1632177"/>
              </p:ext>
            </p:extLst>
          </p:nvPr>
        </p:nvGraphicFramePr>
        <p:xfrm>
          <a:off x="533400" y="1524000"/>
          <a:ext cx="7924799" cy="1981201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674451"/>
                <a:gridCol w="2330823"/>
                <a:gridCol w="714125"/>
                <a:gridCol w="1824985"/>
                <a:gridCol w="700900"/>
                <a:gridCol w="700900"/>
                <a:gridCol w="978615"/>
              </a:tblGrid>
              <a:tr h="330200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u="none" strike="noStrike" dirty="0">
                          <a:effectLst/>
                        </a:rPr>
                        <a:t>Step ID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u="none" strike="noStrike" dirty="0">
                          <a:effectLst/>
                        </a:rPr>
                        <a:t>Description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u="none" strike="noStrike">
                          <a:effectLst/>
                        </a:rPr>
                        <a:t>Pre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u="none" strike="noStrike">
                          <a:effectLst/>
                        </a:rPr>
                        <a:t>Post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u="none" strike="noStrike">
                          <a:effectLst/>
                        </a:rPr>
                        <a:t>Tool Used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u="none" strike="noStrike">
                          <a:effectLst/>
                        </a:rPr>
                        <a:t>Function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u="none" strike="noStrike">
                          <a:effectLst/>
                        </a:rPr>
                        <a:t>Status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</a:tr>
              <a:tr h="206375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u="none" strike="noStrike" dirty="0">
                          <a:effectLst/>
                        </a:rPr>
                        <a:t> 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u="none" strike="noStrike" dirty="0">
                          <a:effectLst/>
                        </a:rPr>
                        <a:t> 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</a:tr>
              <a:tr h="206375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u="none" strike="noStrike" dirty="0">
                          <a:effectLst/>
                        </a:rPr>
                        <a:t>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u="none" strike="noStrike" dirty="0">
                          <a:effectLst/>
                        </a:rPr>
                        <a:t>User Logs In to VF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u="none" strike="noStrike">
                          <a:effectLst/>
                        </a:rPr>
                        <a:t>None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u="none" strike="noStrike">
                          <a:effectLst/>
                        </a:rPr>
                        <a:t>Logged In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u="none" strike="noStrike">
                          <a:effectLst/>
                        </a:rPr>
                        <a:t>VF.AUTH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u="none" strike="noStrike">
                          <a:effectLst/>
                        </a:rPr>
                        <a:t>Login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u="none" strike="noStrike">
                          <a:effectLst/>
                        </a:rPr>
                        <a:t>Complete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</a:tr>
              <a:tr h="247650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u="none" strike="noStrike" dirty="0">
                          <a:effectLst/>
                        </a:rPr>
                        <a:t>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u="none" strike="noStrike" dirty="0">
                          <a:effectLst/>
                        </a:rPr>
                        <a:t>Navigate to Project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u="none" strike="noStrike">
                          <a:effectLst/>
                        </a:rPr>
                        <a:t>Project Open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u="none" strike="noStrike">
                          <a:effectLst/>
                        </a:rPr>
                        <a:t>VF.xxx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u="none" strike="noStrike">
                          <a:effectLst/>
                        </a:rPr>
                        <a:t>Authorize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u="none" strike="noStrike">
                          <a:effectLst/>
                        </a:rPr>
                        <a:t>Complete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</a:tr>
              <a:tr h="392113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u="none" strike="noStrike" dirty="0">
                          <a:effectLst/>
                        </a:rPr>
                        <a:t>3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u="none" strike="noStrike">
                          <a:effectLst/>
                        </a:rPr>
                        <a:t>Admin Project/UserGroups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u="none" strike="noStrike" dirty="0">
                          <a:effectLst/>
                        </a:rPr>
                        <a:t> 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u="none" strike="noStrike" dirty="0">
                          <a:effectLst/>
                        </a:rPr>
                        <a:t>User Group Editor Open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u="none" strike="noStrike">
                          <a:effectLst/>
                        </a:rPr>
                        <a:t>VF.ADMIN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u="none" strike="noStrike">
                          <a:effectLst/>
                        </a:rPr>
                        <a:t>Authorize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u="none" strike="noStrike">
                          <a:effectLst/>
                        </a:rPr>
                        <a:t>Complete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</a:tr>
              <a:tr h="392113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u="none" strike="noStrike" dirty="0">
                          <a:effectLst/>
                        </a:rPr>
                        <a:t>4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u="none" strike="noStrike">
                          <a:effectLst/>
                        </a:rPr>
                        <a:t>Add User/Groups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u="none" strike="noStrike" dirty="0">
                          <a:effectLst/>
                        </a:rPr>
                        <a:t>User Added to Project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u="none" strike="noStrike" dirty="0">
                          <a:effectLst/>
                        </a:rPr>
                        <a:t>VF.ADMIN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u="none" strike="noStrike">
                          <a:effectLst/>
                        </a:rPr>
                        <a:t>Admin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u="none" strike="noStrike">
                          <a:effectLst/>
                        </a:rPr>
                        <a:t>Complete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</a:tr>
              <a:tr h="206375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u="none" strike="noStrike" dirty="0">
                          <a:effectLst/>
                        </a:rPr>
                        <a:t>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u="none" strike="noStrike">
                          <a:effectLst/>
                        </a:rPr>
                        <a:t>Save Config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u="none" strike="noStrike">
                          <a:effectLst/>
                        </a:rPr>
                        <a:t>Project Configured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u="none" strike="noStrike" dirty="0">
                          <a:effectLst/>
                        </a:rPr>
                        <a:t>VF.ADMIN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u="none" strike="noStrike" dirty="0">
                          <a:effectLst/>
                        </a:rPr>
                        <a:t>Admin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u="none" strike="noStrike" dirty="0">
                          <a:effectLst/>
                        </a:rPr>
                        <a:t>Complete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</a:tr>
            </a:tbl>
          </a:graphicData>
        </a:graphic>
      </p:graphicFrame>
      <p:pic>
        <p:nvPicPr>
          <p:cNvPr id="3074" name="Picture 2" descr="http://www.websequencediagrams.com/index.php?img=msc4QUYr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3733800"/>
            <a:ext cx="4800600" cy="3036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val 5"/>
          <p:cNvSpPr/>
          <p:nvPr/>
        </p:nvSpPr>
        <p:spPr bwMode="auto">
          <a:xfrm>
            <a:off x="7277100" y="3543300"/>
            <a:ext cx="838200" cy="762000"/>
          </a:xfrm>
          <a:prstGeom prst="ellipse">
            <a:avLst/>
          </a:prstGeom>
          <a:solidFill>
            <a:srgbClr val="92D05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AUG</a:t>
            </a:r>
          </a:p>
        </p:txBody>
      </p:sp>
    </p:spTree>
    <p:extLst>
      <p:ext uri="{BB962C8B-B14F-4D97-AF65-F5344CB8AC3E}">
        <p14:creationId xmlns:p14="http://schemas.microsoft.com/office/powerpoint/2010/main" val="1037057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76200"/>
            <a:ext cx="7467600" cy="838200"/>
          </a:xfrm>
        </p:spPr>
        <p:txBody>
          <a:bodyPr/>
          <a:lstStyle/>
          <a:p>
            <a:r>
              <a:rPr lang="en-US" sz="2800" dirty="0" smtClean="0"/>
              <a:t>Thread: ST1&amp;2 Download/Install Tools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AA57D-7290-43B7-9CE1-2BE8AFF1B705}" type="slidenum">
              <a:rPr lang="en-US" smtClean="0"/>
              <a:pPr/>
              <a:t>19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5672518"/>
              </p:ext>
            </p:extLst>
          </p:nvPr>
        </p:nvGraphicFramePr>
        <p:xfrm>
          <a:off x="609600" y="783142"/>
          <a:ext cx="8077200" cy="261805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764040"/>
                <a:gridCol w="2400433"/>
                <a:gridCol w="1276328"/>
                <a:gridCol w="1276328"/>
                <a:gridCol w="620600"/>
                <a:gridCol w="672671"/>
                <a:gridCol w="1066800"/>
              </a:tblGrid>
              <a:tr h="323968"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 dirty="0">
                          <a:effectLst/>
                        </a:rPr>
                        <a:t>Step ID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Description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Pre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Post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Tool Used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Function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Status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</a:tr>
              <a:tr h="188290">
                <a:tc>
                  <a:txBody>
                    <a:bodyPr/>
                    <a:lstStyle/>
                    <a:p>
                      <a:pPr algn="r" fontAlgn="t"/>
                      <a:r>
                        <a:rPr lang="en-US" sz="800" u="none" strike="noStrike">
                          <a:effectLst/>
                        </a:rPr>
                        <a:t>1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User Logs into Vehicle Forge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VF Portal in Browser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VF Portal shows Logged in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VF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Login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Complete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</a:tr>
              <a:tr h="161984">
                <a:tc>
                  <a:txBody>
                    <a:bodyPr/>
                    <a:lstStyle/>
                    <a:p>
                      <a:pPr algn="r" fontAlgn="t"/>
                      <a:r>
                        <a:rPr lang="en-US" sz="800" u="none" strike="noStrike">
                          <a:effectLst/>
                        </a:rPr>
                        <a:t>2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User Navigates to FANG Competition's 'Tools' Site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Access to Tools/Deps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VF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Gap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</a:tr>
              <a:tr h="161984">
                <a:tc>
                  <a:txBody>
                    <a:bodyPr/>
                    <a:lstStyle/>
                    <a:p>
                      <a:pPr algn="r" fontAlgn="t"/>
                      <a:r>
                        <a:rPr lang="en-US" sz="800" u="none" strike="noStrike">
                          <a:effectLst/>
                        </a:rPr>
                        <a:t>3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Install .NET runtime dependencies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COTS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</a:tr>
              <a:tr h="161984">
                <a:tc>
                  <a:txBody>
                    <a:bodyPr/>
                    <a:lstStyle/>
                    <a:p>
                      <a:pPr algn="r" fontAlgn="t"/>
                      <a:r>
                        <a:rPr lang="en-US" sz="800" u="none" strike="noStrike">
                          <a:effectLst/>
                        </a:rPr>
                        <a:t>4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Install GME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COTS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</a:tr>
              <a:tr h="161984">
                <a:tc>
                  <a:txBody>
                    <a:bodyPr/>
                    <a:lstStyle/>
                    <a:p>
                      <a:pPr algn="r" fontAlgn="t"/>
                      <a:r>
                        <a:rPr lang="en-US" sz="800" u="none" strike="noStrike">
                          <a:effectLst/>
                        </a:rPr>
                        <a:t>5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Install UDM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COTS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</a:tr>
              <a:tr h="161984">
                <a:tc>
                  <a:txBody>
                    <a:bodyPr/>
                    <a:lstStyle/>
                    <a:p>
                      <a:pPr algn="r" fontAlgn="t"/>
                      <a:r>
                        <a:rPr lang="en-US" sz="800" u="none" strike="noStrike">
                          <a:effectLst/>
                        </a:rPr>
                        <a:t>6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Install Acrobat Reader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t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COTS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</a:tr>
              <a:tr h="161984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7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Install OpenModelica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t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COTS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</a:tr>
              <a:tr h="161984">
                <a:tc>
                  <a:txBody>
                    <a:bodyPr/>
                    <a:lstStyle/>
                    <a:p>
                      <a:pPr algn="r" fontAlgn="t"/>
                      <a:r>
                        <a:rPr lang="en-US" sz="800" u="none" strike="noStrike">
                          <a:effectLst/>
                        </a:rPr>
                        <a:t>8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Install Python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t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COTS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</a:tr>
              <a:tr h="161984">
                <a:tc>
                  <a:txBody>
                    <a:bodyPr/>
                    <a:lstStyle/>
                    <a:p>
                      <a:pPr algn="r" fontAlgn="t"/>
                      <a:r>
                        <a:rPr lang="en-US" sz="800" u="none" strike="noStrike">
                          <a:effectLst/>
                        </a:rPr>
                        <a:t>9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Install Numpy python module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t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COTS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</a:tr>
              <a:tr h="161984">
                <a:tc>
                  <a:txBody>
                    <a:bodyPr/>
                    <a:lstStyle/>
                    <a:p>
                      <a:pPr algn="r" fontAlgn="t"/>
                      <a:r>
                        <a:rPr lang="en-US" sz="800" u="none" strike="noStrike">
                          <a:effectLst/>
                        </a:rPr>
                        <a:t>10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 dirty="0">
                          <a:effectLst/>
                        </a:rPr>
                        <a:t>Install </a:t>
                      </a:r>
                      <a:r>
                        <a:rPr lang="en-US" sz="800" u="none" strike="noStrike" dirty="0" err="1">
                          <a:effectLst/>
                        </a:rPr>
                        <a:t>SciPy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t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COTS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</a:tr>
              <a:tr h="161984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11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Install MatPlotLib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t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COTS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</a:tr>
              <a:tr h="161984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12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Install PyWin32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t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COTS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</a:tr>
              <a:tr h="161984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13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Install OpenMDAO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t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COTS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</a:tr>
              <a:tr h="161984">
                <a:tc>
                  <a:txBody>
                    <a:bodyPr/>
                    <a:lstStyle/>
                    <a:p>
                      <a:pPr algn="r" fontAlgn="t"/>
                      <a:r>
                        <a:rPr lang="en-US" sz="800" u="none" strike="noStrike">
                          <a:effectLst/>
                        </a:rPr>
                        <a:t>14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Install ESMoL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t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 dirty="0">
                          <a:effectLst/>
                        </a:rPr>
                        <a:t>COTS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</a:tr>
            </a:tbl>
          </a:graphicData>
        </a:graphic>
      </p:graphicFrame>
      <p:sp>
        <p:nvSpPr>
          <p:cNvPr id="6" name="Oval 5"/>
          <p:cNvSpPr/>
          <p:nvPr/>
        </p:nvSpPr>
        <p:spPr bwMode="auto">
          <a:xfrm>
            <a:off x="8267700" y="2895600"/>
            <a:ext cx="838200" cy="762000"/>
          </a:xfrm>
          <a:prstGeom prst="ellipse">
            <a:avLst/>
          </a:prstGeom>
          <a:solidFill>
            <a:srgbClr val="92D05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AUG</a:t>
            </a:r>
          </a:p>
        </p:txBody>
      </p:sp>
      <p:pic>
        <p:nvPicPr>
          <p:cNvPr id="4098" name="Picture 2" descr="http://www.websequencediagrams.com/index.php?img=mscJvZKw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598" y="3429000"/>
            <a:ext cx="8763001" cy="3364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5980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PDR 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001000" cy="4953000"/>
          </a:xfrm>
        </p:spPr>
        <p:txBody>
          <a:bodyPr/>
          <a:lstStyle/>
          <a:p>
            <a:r>
              <a:rPr lang="en-US" sz="2400" dirty="0" smtClean="0"/>
              <a:t>META Interactions, Language &amp;Tools Overview</a:t>
            </a:r>
          </a:p>
          <a:p>
            <a:pPr lvl="1"/>
            <a:r>
              <a:rPr lang="en-US" sz="2000" dirty="0" smtClean="0"/>
              <a:t>Planned Functionality for FANG 1</a:t>
            </a:r>
          </a:p>
          <a:p>
            <a:pPr lvl="1"/>
            <a:r>
              <a:rPr lang="en-US" sz="2000" dirty="0" smtClean="0"/>
              <a:t>Vignettes General Description &amp; Schedule</a:t>
            </a:r>
          </a:p>
          <a:p>
            <a:r>
              <a:rPr lang="en-US" sz="2400" dirty="0" smtClean="0"/>
              <a:t>Vignette </a:t>
            </a:r>
            <a:r>
              <a:rPr lang="en-US" sz="2400" dirty="0" smtClean="0">
                <a:sym typeface="Wingdings" pitchFamily="2" charset="2"/>
              </a:rPr>
              <a:t> Thread</a:t>
            </a:r>
            <a:r>
              <a:rPr lang="en-US" sz="2400" dirty="0" smtClean="0"/>
              <a:t> &amp; Selected Demos</a:t>
            </a:r>
          </a:p>
          <a:p>
            <a:pPr lvl="1" fontAlgn="t"/>
            <a:r>
              <a:rPr lang="en-US" sz="2000" dirty="0"/>
              <a:t>Vehicle Forge </a:t>
            </a:r>
            <a:r>
              <a:rPr lang="en-US" sz="2000" dirty="0">
                <a:sym typeface="Wingdings"/>
              </a:rPr>
              <a:t></a:t>
            </a:r>
            <a:r>
              <a:rPr lang="en-US" sz="2000" dirty="0"/>
              <a:t> META Seed Design Space Threads</a:t>
            </a:r>
          </a:p>
          <a:p>
            <a:pPr lvl="1" fontAlgn="t"/>
            <a:r>
              <a:rPr lang="en-US" sz="2000" dirty="0"/>
              <a:t>Dynamics Evaluation Threads (</a:t>
            </a:r>
            <a:r>
              <a:rPr lang="en-US" sz="2000" dirty="0" err="1"/>
              <a:t>Testbench</a:t>
            </a:r>
            <a:r>
              <a:rPr lang="en-US" sz="2000" dirty="0"/>
              <a:t>)</a:t>
            </a:r>
          </a:p>
          <a:p>
            <a:pPr lvl="1" fontAlgn="t"/>
            <a:r>
              <a:rPr lang="en-US" sz="2000" dirty="0" smtClean="0"/>
              <a:t>PET</a:t>
            </a:r>
          </a:p>
          <a:p>
            <a:pPr lvl="1" fontAlgn="t"/>
            <a:r>
              <a:rPr lang="en-US" sz="2000" dirty="0" smtClean="0"/>
              <a:t>PCC</a:t>
            </a:r>
            <a:endParaRPr lang="en-US" sz="2000" dirty="0"/>
          </a:p>
          <a:p>
            <a:pPr lvl="1" fontAlgn="t"/>
            <a:r>
              <a:rPr lang="en-US" sz="2000" dirty="0"/>
              <a:t>CAD / </a:t>
            </a:r>
            <a:r>
              <a:rPr lang="en-US" sz="2000" dirty="0" smtClean="0"/>
              <a:t>FEA</a:t>
            </a:r>
            <a:endParaRPr lang="en-US" sz="2000" dirty="0"/>
          </a:p>
          <a:p>
            <a:pPr lvl="1" fontAlgn="t"/>
            <a:r>
              <a:rPr lang="en-US" sz="2000" dirty="0"/>
              <a:t>Cyber </a:t>
            </a:r>
            <a:r>
              <a:rPr lang="en-US" sz="2000" dirty="0" smtClean="0"/>
              <a:t>Threads</a:t>
            </a:r>
          </a:p>
          <a:p>
            <a:pPr lvl="1" fontAlgn="t"/>
            <a:r>
              <a:rPr lang="en-US" sz="2000" dirty="0" smtClean="0"/>
              <a:t>Design Scoring &amp; Dashboard</a:t>
            </a:r>
            <a:endParaRPr lang="en-US" sz="2000" dirty="0"/>
          </a:p>
          <a:p>
            <a:pPr marL="342900" lvl="1" indent="-342900">
              <a:buFontTx/>
              <a:buChar char="•"/>
            </a:pPr>
            <a:r>
              <a:rPr lang="en-US" sz="2400" dirty="0"/>
              <a:t>Development Schedule </a:t>
            </a:r>
            <a:endParaRPr lang="en-US" sz="2400" dirty="0" smtClean="0"/>
          </a:p>
          <a:p>
            <a:pPr marL="342900" lvl="1" indent="-342900">
              <a:buFontTx/>
              <a:buChar char="•"/>
            </a:pPr>
            <a:r>
              <a:rPr lang="en-US" dirty="0"/>
              <a:t>Testing Plan</a:t>
            </a:r>
          </a:p>
          <a:p>
            <a:endParaRPr lang="en-US" sz="2400" dirty="0"/>
          </a:p>
          <a:p>
            <a:pPr lvl="1"/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AA57D-7290-43B7-9CE1-2BE8AFF1B705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429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381000"/>
            <a:ext cx="6858000" cy="838200"/>
          </a:xfrm>
        </p:spPr>
        <p:txBody>
          <a:bodyPr/>
          <a:lstStyle/>
          <a:p>
            <a:r>
              <a:rPr lang="en-US" dirty="0" smtClean="0"/>
              <a:t>Thread CD1: Download Designs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AA57D-7290-43B7-9CE1-2BE8AFF1B705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5122" name="Picture 2" descr="http://www.websequencediagrams.com/index.php?img=msck0VmH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657600"/>
            <a:ext cx="7839075" cy="3095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1108859"/>
              </p:ext>
            </p:extLst>
          </p:nvPr>
        </p:nvGraphicFramePr>
        <p:xfrm>
          <a:off x="152399" y="1371600"/>
          <a:ext cx="7958137" cy="2189144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392268"/>
                <a:gridCol w="2960704"/>
                <a:gridCol w="1253477"/>
                <a:gridCol w="1716718"/>
                <a:gridCol w="481408"/>
                <a:gridCol w="481408"/>
                <a:gridCol w="672154"/>
              </a:tblGrid>
              <a:tr h="264667"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 dirty="0">
                          <a:effectLst/>
                        </a:rPr>
                        <a:t>Step ID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Description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Pre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Post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Tool Used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Function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Status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</a:tr>
              <a:tr h="132334"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b="1" u="none" strike="noStrike" dirty="0">
                          <a:effectLst/>
                        </a:rPr>
                        <a:t>1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User Logs into Vehicle Forge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VF Portal in Browser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VF Portal shows Logged in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VF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Login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Complete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</a:tr>
              <a:tr h="232907"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b="1" u="none" strike="noStrike" dirty="0">
                          <a:effectLst/>
                        </a:rPr>
                        <a:t>2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User Locates Desgin Space to Incorporate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VF Portal Design Search Page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Shows a list of Designs Available for Download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VF.CSR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Search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Prototype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</a:tr>
              <a:tr h="251434"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b="1" u="none" strike="noStrike" dirty="0">
                          <a:effectLst/>
                        </a:rPr>
                        <a:t>3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Add Design Space To Project Repo (Copy Selected Design, Insert into Repo Directory on VF)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Selected Design on VF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Design Package In Project Repo Design Folder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VF.CDL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Download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In Progress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</a:tr>
              <a:tr h="251434"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b="1" u="none" strike="noStrike" dirty="0">
                          <a:effectLst/>
                        </a:rPr>
                        <a:t> 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OPT: VF Scans JSON Design File, Locating missing components, add to project</a:t>
                      </a:r>
                      <a:endParaRPr lang="en-US" sz="8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</a:tr>
              <a:tr h="251434"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b="1" u="none" strike="noStrike" dirty="0">
                          <a:effectLst/>
                        </a:rPr>
                        <a:t>4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User Refreshes Local Design Folder from Repo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Design Directory without New Design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Design Directory with New Design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EXT.SVN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</a:tr>
              <a:tr h="264667"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b="1" u="none" strike="noStrike" dirty="0">
                          <a:effectLst/>
                        </a:rPr>
                        <a:t>5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import Design XME, (JSON L8TR) file into GME CyPhy Tool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Design in Design Directory (JSON fmt)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Design in GME/CyPhy Design Folder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 dirty="0" smtClean="0">
                          <a:effectLst/>
                        </a:rPr>
                        <a:t>MX.VFD,</a:t>
                      </a:r>
                    </a:p>
                    <a:p>
                      <a:pPr algn="l" fontAlgn="t"/>
                      <a:r>
                        <a:rPr lang="en-US" sz="800" b="0" i="0" u="none" strike="noStrike" dirty="0" smtClean="0">
                          <a:solidFill>
                            <a:schemeClr val="tx2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Calibri"/>
                        </a:rPr>
                        <a:t>MX.CPL</a:t>
                      </a:r>
                      <a:endParaRPr lang="en-US" sz="800" b="0" i="0" u="none" strike="noStrike" dirty="0"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Import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b="0" i="0" u="none" strike="noStrike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Dev</a:t>
                      </a:r>
                      <a:r>
                        <a:rPr lang="en-US" sz="8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 - WBS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</a:tr>
              <a:tr h="264667"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b="1" u="none" strike="noStrike" dirty="0">
                          <a:effectLst/>
                        </a:rPr>
                        <a:t>6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Scan Design for any Missing Components or Download ALL components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Design in CyPhy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List of Components to Import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MX.VFD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Import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b="0" i="0" u="none" strike="noStrike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Dev</a:t>
                      </a:r>
                      <a:r>
                        <a:rPr lang="en-US" sz="8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 - WBS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</a:tr>
              <a:tr h="264667"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b="1" u="none" strike="noStrike" dirty="0">
                          <a:effectLst/>
                        </a:rPr>
                        <a:t>7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 dirty="0">
                          <a:effectLst/>
                        </a:rPr>
                        <a:t>Execute </a:t>
                      </a:r>
                      <a:r>
                        <a:rPr lang="en-US" sz="800" u="none" strike="noStrike" dirty="0" smtClean="0">
                          <a:effectLst/>
                        </a:rPr>
                        <a:t>CC3 </a:t>
                      </a:r>
                      <a:r>
                        <a:rPr lang="en-US" sz="800" u="none" strike="noStrike" dirty="0">
                          <a:effectLst/>
                        </a:rPr>
                        <a:t>Component Import for all missing components(Thread CC3)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Incomplete CyPhy Design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Complete CyPhy Design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MX.CLM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b="0" i="0" u="none" strike="noStrike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Dev</a:t>
                      </a:r>
                      <a:r>
                        <a:rPr lang="en-US" sz="8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 – WBS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</a:tr>
            </a:tbl>
          </a:graphicData>
        </a:graphic>
      </p:graphicFrame>
      <p:sp>
        <p:nvSpPr>
          <p:cNvPr id="6" name="Oval 5"/>
          <p:cNvSpPr/>
          <p:nvPr/>
        </p:nvSpPr>
        <p:spPr bwMode="auto">
          <a:xfrm>
            <a:off x="8210550" y="990600"/>
            <a:ext cx="838200" cy="762000"/>
          </a:xfrm>
          <a:prstGeom prst="ellipse">
            <a:avLst/>
          </a:prstGeom>
          <a:solidFill>
            <a:srgbClr val="92D05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AUG</a:t>
            </a:r>
          </a:p>
        </p:txBody>
      </p:sp>
      <p:sp>
        <p:nvSpPr>
          <p:cNvPr id="3" name="Oval 2"/>
          <p:cNvSpPr/>
          <p:nvPr/>
        </p:nvSpPr>
        <p:spPr bwMode="auto">
          <a:xfrm>
            <a:off x="3200400" y="2743200"/>
            <a:ext cx="304800" cy="228600"/>
          </a:xfrm>
          <a:prstGeom prst="ellipse">
            <a:avLst/>
          </a:prstGeom>
          <a:solidFill>
            <a:srgbClr val="FFFF00"/>
          </a:solidFill>
          <a:ln w="12700" cap="flat" cmpd="sng" algn="ctr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  <a:effectLst/>
          <a:ex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Elephant" pitchFamily="18" charset="0"/>
              </a:rPr>
              <a:t>W</a:t>
            </a:r>
          </a:p>
        </p:txBody>
      </p:sp>
      <p:sp>
        <p:nvSpPr>
          <p:cNvPr id="8" name="Oval 7"/>
          <p:cNvSpPr/>
          <p:nvPr/>
        </p:nvSpPr>
        <p:spPr bwMode="auto">
          <a:xfrm>
            <a:off x="3200400" y="3048000"/>
            <a:ext cx="304800" cy="228600"/>
          </a:xfrm>
          <a:prstGeom prst="ellipse">
            <a:avLst/>
          </a:prstGeom>
          <a:solidFill>
            <a:srgbClr val="FFFF00"/>
          </a:solidFill>
          <a:ln w="12700" cap="flat" cmpd="sng" algn="ctr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  <a:effectLst/>
          <a:ex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Elephant" pitchFamily="18" charset="0"/>
              </a:rPr>
              <a:t>W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119641" y="2743200"/>
            <a:ext cx="683200" cy="523220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Work-</a:t>
            </a:r>
          </a:p>
          <a:p>
            <a:r>
              <a:rPr lang="en-US" sz="1400" dirty="0" smtClean="0">
                <a:solidFill>
                  <a:schemeClr val="bg1"/>
                </a:solidFill>
              </a:rPr>
              <a:t>around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6701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381000"/>
            <a:ext cx="6934200" cy="838200"/>
          </a:xfrm>
          <a:solidFill>
            <a:schemeClr val="bg1"/>
          </a:solidFill>
        </p:spPr>
        <p:txBody>
          <a:bodyPr/>
          <a:lstStyle/>
          <a:p>
            <a:r>
              <a:rPr lang="en-US" sz="2800" dirty="0" smtClean="0"/>
              <a:t>Thread: CC3: Add Components to Project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AA57D-7290-43B7-9CE1-2BE8AFF1B705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5" name="Picture 4" descr="http://www.websequencediagrams.com/index.php?img=mscUFpd0u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733800"/>
            <a:ext cx="9144000" cy="312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0168751"/>
              </p:ext>
            </p:extLst>
          </p:nvPr>
        </p:nvGraphicFramePr>
        <p:xfrm>
          <a:off x="685800" y="1219200"/>
          <a:ext cx="7772400" cy="2403505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542117"/>
                <a:gridCol w="2507292"/>
                <a:gridCol w="1355293"/>
                <a:gridCol w="1839913"/>
                <a:gridCol w="435336"/>
                <a:gridCol w="484620"/>
                <a:gridCol w="607829"/>
              </a:tblGrid>
              <a:tr h="246482">
                <a:tc>
                  <a:txBody>
                    <a:bodyPr/>
                    <a:lstStyle/>
                    <a:p>
                      <a:pPr algn="l" fontAlgn="t"/>
                      <a:r>
                        <a:rPr lang="en-US" sz="700" u="none" strike="noStrike" dirty="0">
                          <a:effectLst/>
                        </a:rPr>
                        <a:t>Step ID</a:t>
                      </a:r>
                      <a:endParaRPr lang="en-US" sz="7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700" u="none" strike="noStrike" dirty="0">
                          <a:effectLst/>
                        </a:rPr>
                        <a:t>Description</a:t>
                      </a:r>
                      <a:endParaRPr lang="en-US" sz="7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700" u="none" strike="noStrike">
                          <a:effectLst/>
                        </a:rPr>
                        <a:t>Pre</a:t>
                      </a:r>
                      <a:endParaRPr lang="en-US" sz="7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700" u="none" strike="noStrike">
                          <a:effectLst/>
                        </a:rPr>
                        <a:t>Post</a:t>
                      </a:r>
                      <a:endParaRPr lang="en-US" sz="7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700" u="none" strike="noStrike">
                          <a:effectLst/>
                        </a:rPr>
                        <a:t>Tool Used</a:t>
                      </a:r>
                      <a:endParaRPr lang="en-US" sz="7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700" u="none" strike="noStrike">
                          <a:effectLst/>
                        </a:rPr>
                        <a:t>Function</a:t>
                      </a:r>
                      <a:endParaRPr lang="en-US" sz="7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700" u="none" strike="noStrike">
                          <a:effectLst/>
                        </a:rPr>
                        <a:t>Status</a:t>
                      </a:r>
                      <a:endParaRPr lang="en-US" sz="7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</a:tr>
              <a:tr h="123241">
                <a:tc>
                  <a:txBody>
                    <a:bodyPr/>
                    <a:lstStyle/>
                    <a:p>
                      <a:pPr algn="l" fontAlgn="t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700" u="none" strike="noStrike">
                          <a:effectLst/>
                        </a:rPr>
                        <a:t>User Logs into Vehicle Forge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700" u="none" strike="noStrike">
                          <a:effectLst/>
                        </a:rPr>
                        <a:t>VF Portal in Browser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700" u="none" strike="noStrike">
                          <a:effectLst/>
                        </a:rPr>
                        <a:t>VF Portal shows Logged in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700" u="none" strike="noStrike">
                          <a:effectLst/>
                        </a:rPr>
                        <a:t>VF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700" u="none" strike="noStrike">
                          <a:effectLst/>
                        </a:rPr>
                        <a:t>Login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700" u="none" strike="noStrike">
                          <a:effectLst/>
                        </a:rPr>
                        <a:t>Complete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</a:tr>
              <a:tr h="147889">
                <a:tc>
                  <a:txBody>
                    <a:bodyPr/>
                    <a:lstStyle/>
                    <a:p>
                      <a:pPr algn="l" fontAlgn="t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700" u="none" strike="noStrike">
                          <a:effectLst/>
                        </a:rPr>
                        <a:t>User Searches for Component using Meta Data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700" u="none" strike="noStrike">
                          <a:effectLst/>
                        </a:rPr>
                        <a:t>VF Portal Component Search Page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700" u="none" strike="noStrike">
                          <a:effectLst/>
                        </a:rPr>
                        <a:t>Shows a list of Components that satisfy query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700" u="none" strike="noStrike">
                          <a:effectLst/>
                        </a:rPr>
                        <a:t>VF.CSR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700" u="none" strike="noStrike">
                          <a:effectLst/>
                        </a:rPr>
                        <a:t>Search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700" u="none" strike="noStrike">
                          <a:effectLst/>
                        </a:rPr>
                        <a:t>Complete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</a:tr>
              <a:tr h="234158">
                <a:tc>
                  <a:txBody>
                    <a:bodyPr/>
                    <a:lstStyle/>
                    <a:p>
                      <a:pPr algn="l" fontAlgn="t"/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700" u="none" strike="noStrike">
                          <a:effectLst/>
                        </a:rPr>
                        <a:t>Add Component To Project Repo (Components Directory on VF)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700" u="none" strike="noStrike">
                          <a:effectLst/>
                        </a:rPr>
                        <a:t>Selected Component from the Search Result Page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700" u="none" strike="noStrike">
                          <a:effectLst/>
                        </a:rPr>
                        <a:t>Component Package In Project Component Repo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700" u="none" strike="noStrike">
                          <a:effectLst/>
                        </a:rPr>
                        <a:t>VF.CDL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700" u="none" strike="noStrike">
                          <a:effectLst/>
                        </a:rPr>
                        <a:t>Download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700" u="none" strike="noStrike">
                          <a:effectLst/>
                        </a:rPr>
                        <a:t>TBD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</a:tr>
              <a:tr h="234158">
                <a:tc>
                  <a:txBody>
                    <a:bodyPr/>
                    <a:lstStyle/>
                    <a:p>
                      <a:pPr algn="l" fontAlgn="t"/>
                      <a:r>
                        <a:rPr lang="en-US" sz="700" u="none" strike="noStrike">
                          <a:effectLst/>
                        </a:rPr>
                        <a:t>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700" u="none" strike="noStrike">
                          <a:effectLst/>
                        </a:rPr>
                        <a:t>User Refreshes Local Component Library from Repo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700" u="none" strike="noStrike">
                          <a:effectLst/>
                        </a:rPr>
                        <a:t>Component Library without Component X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700" u="none" strike="noStrike">
                          <a:effectLst/>
                        </a:rPr>
                        <a:t>Component Library with Component X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700" u="none" strike="noStrike">
                          <a:effectLst/>
                        </a:rPr>
                        <a:t>EXT.SVN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700" u="none" strike="noStrike">
                          <a:effectLst/>
                        </a:rPr>
                        <a:t> 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700" u="none" strike="noStrike">
                          <a:effectLst/>
                        </a:rPr>
                        <a:t>COTS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</a:tr>
              <a:tr h="216904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User launches Component Library Manager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Component packages are downloaded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Component Library Manager running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MX.CLM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 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DEV-WBS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</a:tr>
              <a:tr h="12324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6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User selects downloaded components to import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 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 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MX.CLM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 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DEV-WBS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</a:tr>
              <a:tr h="12324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7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 dirty="0">
                          <a:effectLst/>
                        </a:rPr>
                        <a:t>Component library manager incorporates files into library structure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 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 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MX.CLM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Unpack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DEV-WBS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</a:tr>
              <a:tr h="216904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8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 dirty="0">
                          <a:effectLst/>
                        </a:rPr>
                        <a:t>User Invokes Component Importer Tool in </a:t>
                      </a:r>
                      <a:r>
                        <a:rPr lang="en-US" sz="700" u="none" strike="noStrike" dirty="0" err="1">
                          <a:effectLst/>
                        </a:rPr>
                        <a:t>CyPhy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CyPhy Open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Importer Running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MX.TEMP_CLM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 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Prototype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</a:tr>
              <a:tr h="216904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9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User selects components to add to project,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Importer Pointed to File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 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MX.TEMP_CLM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 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Prototype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</a:tr>
              <a:tr h="216904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10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700" u="none" strike="noStrike">
                          <a:effectLst/>
                        </a:rPr>
                        <a:t>Importer Builds CyPhy representations of components from JSON File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JSON File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Component into project component library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700" u="none" strike="noStrike">
                          <a:effectLst/>
                        </a:rPr>
                        <a:t>MX.VFC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700" u="none" strike="noStrike">
                          <a:effectLst/>
                        </a:rPr>
                        <a:t>Import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DEV-WBS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</a:tr>
              <a:tr h="12324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11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700" u="none" strike="noStrike">
                          <a:effectLst/>
                        </a:rPr>
                        <a:t>Component artifacts are copied into CyPhy Project (modelica/CAD)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Component Artifacts in ZIP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Component Copied into Project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700" u="none" strike="noStrike">
                          <a:effectLst/>
                        </a:rPr>
                        <a:t>MX.CP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700" u="none" strike="noStrike">
                          <a:effectLst/>
                        </a:rPr>
                        <a:t> 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700" u="none" strike="noStrike" dirty="0">
                          <a:effectLst/>
                        </a:rPr>
                        <a:t>Complete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7162800" y="3870251"/>
            <a:ext cx="8034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MX.CLM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724400" y="6019800"/>
            <a:ext cx="10470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MX.CLM-2.5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8" name="Oval 7"/>
          <p:cNvSpPr/>
          <p:nvPr/>
        </p:nvSpPr>
        <p:spPr bwMode="auto">
          <a:xfrm>
            <a:off x="8210550" y="990600"/>
            <a:ext cx="838200" cy="762000"/>
          </a:xfrm>
          <a:prstGeom prst="ellipse">
            <a:avLst/>
          </a:prstGeom>
          <a:solidFill>
            <a:srgbClr val="92D05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AUG</a:t>
            </a:r>
          </a:p>
        </p:txBody>
      </p:sp>
    </p:spTree>
    <p:extLst>
      <p:ext uri="{BB962C8B-B14F-4D97-AF65-F5344CB8AC3E}">
        <p14:creationId xmlns:p14="http://schemas.microsoft.com/office/powerpoint/2010/main" val="4111814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DEMO: </a:t>
            </a:r>
            <a:br>
              <a:rPr lang="en-US" dirty="0" smtClean="0"/>
            </a:br>
            <a:r>
              <a:rPr lang="en-US" dirty="0" smtClean="0"/>
              <a:t>Starting </a:t>
            </a:r>
            <a:r>
              <a:rPr lang="en-US" dirty="0"/>
              <a:t>A Team/Project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ln w="38100">
            <a:solidFill>
              <a:srgbClr val="FFFF00"/>
            </a:solidFill>
          </a:ln>
        </p:spPr>
        <p:txBody>
          <a:bodyPr/>
          <a:lstStyle/>
          <a:p>
            <a:r>
              <a:rPr lang="en-US" dirty="0" smtClean="0"/>
              <a:t>SANDEEP: </a:t>
            </a:r>
          </a:p>
          <a:p>
            <a:pPr lvl="1"/>
            <a:r>
              <a:rPr lang="en-US" dirty="0" smtClean="0"/>
              <a:t>Demo VF Project Create, </a:t>
            </a:r>
          </a:p>
          <a:p>
            <a:pPr lvl="1"/>
            <a:r>
              <a:rPr lang="en-US" dirty="0" smtClean="0"/>
              <a:t>Add Users to Team</a:t>
            </a:r>
          </a:p>
          <a:p>
            <a:pPr lvl="1"/>
            <a:r>
              <a:rPr lang="en-US" dirty="0" smtClean="0"/>
              <a:t>Get A Seed Design  (For now, this is CyPhy.xml)</a:t>
            </a:r>
          </a:p>
          <a:p>
            <a:pPr lvl="1"/>
            <a:r>
              <a:rPr lang="en-US" dirty="0" smtClean="0"/>
              <a:t>Get A Component (A couple of examples)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AA57D-7290-43B7-9CE1-2BE8AFF1B705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5" name="Oval 4"/>
          <p:cNvSpPr/>
          <p:nvPr/>
        </p:nvSpPr>
        <p:spPr bwMode="auto">
          <a:xfrm>
            <a:off x="8001000" y="1600200"/>
            <a:ext cx="838200" cy="762000"/>
          </a:xfrm>
          <a:prstGeom prst="ellipse">
            <a:avLst/>
          </a:prstGeom>
          <a:solidFill>
            <a:srgbClr val="92D05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AUG</a:t>
            </a:r>
          </a:p>
        </p:txBody>
      </p:sp>
    </p:spTree>
    <p:extLst>
      <p:ext uri="{BB962C8B-B14F-4D97-AF65-F5344CB8AC3E}">
        <p14:creationId xmlns:p14="http://schemas.microsoft.com/office/powerpoint/2010/main" val="1712289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Key Tasks Under Development</a:t>
            </a:r>
            <a:endParaRPr lang="en-US" sz="3200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381000" y="1219200"/>
            <a:ext cx="8458200" cy="2514600"/>
          </a:xfrm>
        </p:spPr>
        <p:txBody>
          <a:bodyPr/>
          <a:lstStyle/>
          <a:p>
            <a:r>
              <a:rPr lang="en-US" dirty="0" smtClean="0"/>
              <a:t>Component Library Manager</a:t>
            </a:r>
          </a:p>
          <a:p>
            <a:pPr lvl="1"/>
            <a:r>
              <a:rPr lang="en-US" dirty="0" smtClean="0"/>
              <a:t>Component Importer (DDP [</a:t>
            </a:r>
            <a:r>
              <a:rPr lang="en-US" dirty="0" err="1" smtClean="0"/>
              <a:t>CompIntchFmt</a:t>
            </a:r>
            <a:r>
              <a:rPr lang="en-US" dirty="0" smtClean="0"/>
              <a:t>] </a:t>
            </a:r>
            <a:r>
              <a:rPr lang="en-US" dirty="0" smtClean="0">
                <a:sym typeface="Wingdings" pitchFamily="2" charset="2"/>
              </a:rPr>
              <a:t> </a:t>
            </a:r>
            <a:r>
              <a:rPr lang="en-US" dirty="0" err="1" smtClean="0">
                <a:sym typeface="Wingdings" pitchFamily="2" charset="2"/>
              </a:rPr>
              <a:t>CyPhy</a:t>
            </a:r>
            <a:r>
              <a:rPr lang="en-US" dirty="0" smtClean="0">
                <a:sym typeface="Wingdings" pitchFamily="2" charset="2"/>
              </a:rPr>
              <a:t>)</a:t>
            </a:r>
          </a:p>
          <a:p>
            <a:pPr lvl="1"/>
            <a:r>
              <a:rPr lang="en-US" dirty="0" smtClean="0">
                <a:sym typeface="Wingdings" pitchFamily="2" charset="2"/>
              </a:rPr>
              <a:t>Design Importer/Exporter</a:t>
            </a:r>
          </a:p>
          <a:p>
            <a:pPr lvl="1"/>
            <a:r>
              <a:rPr lang="en-US" dirty="0" smtClean="0">
                <a:sym typeface="Wingdings" pitchFamily="2" charset="2"/>
              </a:rPr>
              <a:t>VF Interface (VF Main Not Shown)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AA57D-7290-43B7-9CE1-2BE8AFF1B705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300664"/>
            <a:ext cx="9072114" cy="342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Oval 6"/>
          <p:cNvSpPr/>
          <p:nvPr/>
        </p:nvSpPr>
        <p:spPr bwMode="auto">
          <a:xfrm>
            <a:off x="8153400" y="1122947"/>
            <a:ext cx="666750" cy="609600"/>
          </a:xfrm>
          <a:prstGeom prst="ellipse">
            <a:avLst/>
          </a:prstGeom>
          <a:solidFill>
            <a:srgbClr val="92D05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AUG</a:t>
            </a:r>
          </a:p>
        </p:txBody>
      </p:sp>
      <p:sp>
        <p:nvSpPr>
          <p:cNvPr id="2" name="Left Arrow 1"/>
          <p:cNvSpPr/>
          <p:nvPr/>
        </p:nvSpPr>
        <p:spPr bwMode="auto">
          <a:xfrm>
            <a:off x="7796212" y="5410200"/>
            <a:ext cx="814388" cy="609600"/>
          </a:xfrm>
          <a:prstGeom prst="leftArrow">
            <a:avLst/>
          </a:prstGeom>
          <a:solidFill>
            <a:srgbClr val="BDEE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charset="0"/>
              </a:rPr>
              <a:t>Oct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6338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447800" y="381000"/>
            <a:ext cx="6324600" cy="838200"/>
          </a:xfrm>
        </p:spPr>
        <p:txBody>
          <a:bodyPr/>
          <a:lstStyle/>
          <a:p>
            <a:r>
              <a:rPr lang="en-US" sz="3200" dirty="0" smtClean="0"/>
              <a:t>Vignette: Modify Design  By Component Addition &amp; Evaluate</a:t>
            </a:r>
            <a:endParaRPr lang="en-US" sz="3200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685798" y="1371600"/>
            <a:ext cx="7772400" cy="2057400"/>
          </a:xfrm>
        </p:spPr>
        <p:txBody>
          <a:bodyPr/>
          <a:lstStyle/>
          <a:p>
            <a:r>
              <a:rPr lang="en-US" sz="1800" dirty="0" smtClean="0"/>
              <a:t>Type: Design and Analysis Activity</a:t>
            </a:r>
          </a:p>
          <a:p>
            <a:r>
              <a:rPr lang="en-US" sz="1800" dirty="0" smtClean="0"/>
              <a:t>Before: Project with Initial Design</a:t>
            </a:r>
          </a:p>
          <a:p>
            <a:r>
              <a:rPr lang="en-US" sz="1800" dirty="0" smtClean="0"/>
              <a:t>After: </a:t>
            </a:r>
          </a:p>
          <a:p>
            <a:pPr lvl="1"/>
            <a:r>
              <a:rPr lang="en-US" sz="1400" dirty="0" smtClean="0"/>
              <a:t>Project Modified with New Component(s)</a:t>
            </a:r>
          </a:p>
          <a:p>
            <a:pPr lvl="1"/>
            <a:r>
              <a:rPr lang="en-US" sz="1400" dirty="0"/>
              <a:t>New Design Analyzed via Dynamics </a:t>
            </a:r>
            <a:r>
              <a:rPr lang="en-US" sz="1400" dirty="0" err="1" smtClean="0"/>
              <a:t>Testbenches</a:t>
            </a:r>
            <a:endParaRPr lang="en-US" sz="1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AA57D-7290-43B7-9CE1-2BE8AFF1B705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8196" name="Picture 4" descr="http://www.websequencediagrams.com/index.php?img=mscM8F4A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3200400"/>
            <a:ext cx="8283918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Oval 7"/>
          <p:cNvSpPr/>
          <p:nvPr/>
        </p:nvSpPr>
        <p:spPr bwMode="auto">
          <a:xfrm>
            <a:off x="6718300" y="1524000"/>
            <a:ext cx="838200" cy="762000"/>
          </a:xfrm>
          <a:prstGeom prst="ellipse">
            <a:avLst/>
          </a:prstGeom>
          <a:solidFill>
            <a:srgbClr val="92D05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AUG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543800" y="1549400"/>
            <a:ext cx="16814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800">
                <a:latin typeface="+mj-lt"/>
              </a:defRPr>
            </a:lvl1pPr>
          </a:lstStyle>
          <a:p>
            <a:r>
              <a:rPr lang="en-US" dirty="0" smtClean="0"/>
              <a:t>OM &amp;</a:t>
            </a:r>
            <a:r>
              <a:rPr lang="en-US" dirty="0" err="1" smtClean="0"/>
              <a:t>Dymola</a:t>
            </a:r>
            <a:endParaRPr lang="en-US" dirty="0" smtClean="0"/>
          </a:p>
          <a:p>
            <a:r>
              <a:rPr lang="en-US" dirty="0" smtClean="0"/>
              <a:t>Dep. On Comp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8641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381000"/>
            <a:ext cx="6858000" cy="838200"/>
          </a:xfrm>
        </p:spPr>
        <p:txBody>
          <a:bodyPr/>
          <a:lstStyle/>
          <a:p>
            <a:r>
              <a:rPr lang="en-US" dirty="0" smtClean="0"/>
              <a:t>Thread CD1: Download Designs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AA57D-7290-43B7-9CE1-2BE8AFF1B705}" type="slidenum">
              <a:rPr lang="en-US" smtClean="0"/>
              <a:pPr/>
              <a:t>25</a:t>
            </a:fld>
            <a:endParaRPr lang="en-US"/>
          </a:p>
        </p:txBody>
      </p:sp>
      <p:pic>
        <p:nvPicPr>
          <p:cNvPr id="5122" name="Picture 2" descr="http://www.websequencediagrams.com/index.php?img=msck0VmH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657600"/>
            <a:ext cx="7839075" cy="3095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4571652"/>
              </p:ext>
            </p:extLst>
          </p:nvPr>
        </p:nvGraphicFramePr>
        <p:xfrm>
          <a:off x="152399" y="1371600"/>
          <a:ext cx="7958137" cy="2189144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392268"/>
                <a:gridCol w="2960704"/>
                <a:gridCol w="1253477"/>
                <a:gridCol w="1716718"/>
                <a:gridCol w="481408"/>
                <a:gridCol w="481408"/>
                <a:gridCol w="672154"/>
              </a:tblGrid>
              <a:tr h="264667"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 dirty="0">
                          <a:effectLst/>
                        </a:rPr>
                        <a:t>Step ID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Description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Pre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Post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Tool Used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Function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Status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</a:tr>
              <a:tr h="132334"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b="1" u="none" strike="noStrike" dirty="0">
                          <a:effectLst/>
                        </a:rPr>
                        <a:t>1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User Logs into Vehicle Forge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VF Portal in Browser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VF Portal shows Logged in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VF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Login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Complete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</a:tr>
              <a:tr h="232907"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b="1" u="none" strike="noStrike" dirty="0">
                          <a:effectLst/>
                        </a:rPr>
                        <a:t>2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User Locates Desgin Space to Incorporate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VF Portal Design Search Page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Shows a list of Designs Available for Download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VF.CSR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Search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Prototype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</a:tr>
              <a:tr h="251434"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b="1" u="none" strike="noStrike" dirty="0">
                          <a:effectLst/>
                        </a:rPr>
                        <a:t>3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Add Design Space To Project Repo (Copy Selected Design, Insert into Repo Directory on VF)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Selected Design on VF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Design Package In Project Repo Design Folder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VF.CDL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Download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In Progress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</a:tr>
              <a:tr h="251434"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b="1" u="none" strike="noStrike" dirty="0">
                          <a:effectLst/>
                        </a:rPr>
                        <a:t> 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OPT: VF Scans JSON Design File, Locating missing components, add to project</a:t>
                      </a:r>
                      <a:endParaRPr lang="en-US" sz="800" b="0" i="0" u="none" strike="noStrike">
                        <a:solidFill>
                          <a:srgbClr val="0061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</a:tr>
              <a:tr h="251434"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b="1" u="none" strike="noStrike" dirty="0">
                          <a:effectLst/>
                        </a:rPr>
                        <a:t>4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User Refreshes Local Design Folder from Repo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Design Directory without New Design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Design Directory with New Design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EXT.SVN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</a:tr>
              <a:tr h="264667"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b="1" u="none" strike="noStrike" dirty="0">
                          <a:effectLst/>
                        </a:rPr>
                        <a:t>5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import Design XME, (JSON L8TR) file into GME CyPhy Tool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Design in Design Directory (JSON fmt)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Design in GME/CyPhy Design Folder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 dirty="0" smtClean="0">
                          <a:effectLst/>
                        </a:rPr>
                        <a:t>MX.VFD,</a:t>
                      </a:r>
                    </a:p>
                    <a:p>
                      <a:pPr algn="l" fontAlgn="t"/>
                      <a:r>
                        <a:rPr lang="en-US" sz="800" b="0" i="0" u="none" strike="noStrike" dirty="0" smtClean="0">
                          <a:solidFill>
                            <a:schemeClr val="tx2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Calibri"/>
                        </a:rPr>
                        <a:t>MX.CPL</a:t>
                      </a:r>
                      <a:endParaRPr lang="en-US" sz="800" b="0" i="0" u="none" strike="noStrike" dirty="0">
                        <a:solidFill>
                          <a:schemeClr val="tx2">
                            <a:lumMod val="20000"/>
                            <a:lumOff val="80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Import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b="0" i="0" u="none" strike="noStrike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Dev</a:t>
                      </a:r>
                      <a:r>
                        <a:rPr lang="en-US" sz="8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 - WBS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</a:tr>
              <a:tr h="264667"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b="1" u="none" strike="noStrike" dirty="0">
                          <a:effectLst/>
                        </a:rPr>
                        <a:t>6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Scan Design for any Missing Components or Download ALL components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Design in CyPhy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List of Components to Import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MX.VFD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Import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b="0" i="0" u="none" strike="noStrike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Dev</a:t>
                      </a:r>
                      <a:r>
                        <a:rPr lang="en-US" sz="8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 - WBS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</a:tr>
              <a:tr h="264667"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b="1" u="none" strike="noStrike" dirty="0">
                          <a:effectLst/>
                        </a:rPr>
                        <a:t>7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Execute CC3_VF Component Import for all missing components(Thread CC3)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Incomplete CyPhy Design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Complete CyPhy Design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MX.CLM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b="0" i="0" u="none" strike="noStrike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Dev</a:t>
                      </a:r>
                      <a:r>
                        <a:rPr lang="en-US" sz="8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 – WBS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</a:tr>
            </a:tbl>
          </a:graphicData>
        </a:graphic>
      </p:graphicFrame>
      <p:sp>
        <p:nvSpPr>
          <p:cNvPr id="3" name="Rectangle 2"/>
          <p:cNvSpPr/>
          <p:nvPr/>
        </p:nvSpPr>
        <p:spPr>
          <a:xfrm>
            <a:off x="2438400" y="4572000"/>
            <a:ext cx="501919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cap="all" spc="0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REPLICATION</a:t>
            </a:r>
            <a:endParaRPr lang="en-US" sz="5400" b="1" cap="all" spc="0" dirty="0">
              <a:ln w="0"/>
              <a:gradFill flip="none">
                <a:gsLst>
                  <a:gs pos="0">
                    <a:schemeClr val="accent1">
                      <a:tint val="75000"/>
                      <a:shade val="75000"/>
                      <a:satMod val="170000"/>
                    </a:schemeClr>
                  </a:gs>
                  <a:gs pos="49000">
                    <a:schemeClr val="accent1">
                      <a:tint val="88000"/>
                      <a:shade val="65000"/>
                      <a:satMod val="172000"/>
                    </a:schemeClr>
                  </a:gs>
                  <a:gs pos="50000">
                    <a:schemeClr val="accent1">
                      <a:shade val="65000"/>
                      <a:satMod val="130000"/>
                    </a:schemeClr>
                  </a:gs>
                  <a:gs pos="92000">
                    <a:schemeClr val="accent1">
                      <a:shade val="50000"/>
                      <a:satMod val="120000"/>
                    </a:schemeClr>
                  </a:gs>
                  <a:gs pos="100000">
                    <a:schemeClr val="accent1">
                      <a:shade val="48000"/>
                      <a:satMod val="120000"/>
                    </a:schemeClr>
                  </a:gs>
                </a:gsLst>
                <a:lin ang="5400000"/>
              </a:gradFill>
              <a:effectLst>
                <a:reflection blurRad="12700" stA="50000" endPos="50000" dist="5000" dir="5400000" sy="-100000" rotWithShape="0"/>
              </a:effectLst>
            </a:endParaRPr>
          </a:p>
        </p:txBody>
      </p:sp>
      <p:sp>
        <p:nvSpPr>
          <p:cNvPr id="7" name="Oval 6"/>
          <p:cNvSpPr/>
          <p:nvPr/>
        </p:nvSpPr>
        <p:spPr bwMode="auto">
          <a:xfrm>
            <a:off x="8039100" y="1306158"/>
            <a:ext cx="838200" cy="762000"/>
          </a:xfrm>
          <a:prstGeom prst="ellipse">
            <a:avLst/>
          </a:prstGeom>
          <a:solidFill>
            <a:srgbClr val="92D05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AUG</a:t>
            </a:r>
          </a:p>
        </p:txBody>
      </p:sp>
    </p:spTree>
    <p:extLst>
      <p:ext uri="{BB962C8B-B14F-4D97-AF65-F5344CB8AC3E}">
        <p14:creationId xmlns:p14="http://schemas.microsoft.com/office/powerpoint/2010/main" val="3689061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381000"/>
            <a:ext cx="6934200" cy="838200"/>
          </a:xfrm>
          <a:solidFill>
            <a:schemeClr val="bg1"/>
          </a:solidFill>
        </p:spPr>
        <p:txBody>
          <a:bodyPr/>
          <a:lstStyle/>
          <a:p>
            <a:r>
              <a:rPr lang="en-US" sz="2800" dirty="0" smtClean="0"/>
              <a:t>Thread: CC3: Add Components to Project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AA57D-7290-43B7-9CE1-2BE8AFF1B705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5" name="Picture 4" descr="http://www.websequencediagrams.com/index.php?img=mscUFpd0u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733800"/>
            <a:ext cx="9144000" cy="312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6792948"/>
              </p:ext>
            </p:extLst>
          </p:nvPr>
        </p:nvGraphicFramePr>
        <p:xfrm>
          <a:off x="685800" y="1219200"/>
          <a:ext cx="7772400" cy="2403505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542117"/>
                <a:gridCol w="2507292"/>
                <a:gridCol w="1355293"/>
                <a:gridCol w="1839913"/>
                <a:gridCol w="435336"/>
                <a:gridCol w="484620"/>
                <a:gridCol w="607829"/>
              </a:tblGrid>
              <a:tr h="246482">
                <a:tc>
                  <a:txBody>
                    <a:bodyPr/>
                    <a:lstStyle/>
                    <a:p>
                      <a:pPr algn="l" fontAlgn="t"/>
                      <a:r>
                        <a:rPr lang="en-US" sz="700" u="none" strike="noStrike" dirty="0">
                          <a:effectLst/>
                        </a:rPr>
                        <a:t>Step ID</a:t>
                      </a:r>
                      <a:endParaRPr lang="en-US" sz="7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700" u="none" strike="noStrike" dirty="0">
                          <a:effectLst/>
                        </a:rPr>
                        <a:t>Description</a:t>
                      </a:r>
                      <a:endParaRPr lang="en-US" sz="7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700" u="none" strike="noStrike">
                          <a:effectLst/>
                        </a:rPr>
                        <a:t>Pre</a:t>
                      </a:r>
                      <a:endParaRPr lang="en-US" sz="7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700" u="none" strike="noStrike">
                          <a:effectLst/>
                        </a:rPr>
                        <a:t>Post</a:t>
                      </a:r>
                      <a:endParaRPr lang="en-US" sz="7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700" u="none" strike="noStrike">
                          <a:effectLst/>
                        </a:rPr>
                        <a:t>Tool Used</a:t>
                      </a:r>
                      <a:endParaRPr lang="en-US" sz="7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700" u="none" strike="noStrike">
                          <a:effectLst/>
                        </a:rPr>
                        <a:t>Function</a:t>
                      </a:r>
                      <a:endParaRPr lang="en-US" sz="7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700" u="none" strike="noStrike">
                          <a:effectLst/>
                        </a:rPr>
                        <a:t>Status</a:t>
                      </a:r>
                      <a:endParaRPr lang="en-US" sz="7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</a:tr>
              <a:tr h="123241">
                <a:tc>
                  <a:txBody>
                    <a:bodyPr/>
                    <a:lstStyle/>
                    <a:p>
                      <a:pPr algn="l" fontAlgn="t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700" u="none" strike="noStrike">
                          <a:effectLst/>
                        </a:rPr>
                        <a:t>User Logs into Vehicle Forge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700" u="none" strike="noStrike">
                          <a:effectLst/>
                        </a:rPr>
                        <a:t>VF Portal in Browser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700" u="none" strike="noStrike">
                          <a:effectLst/>
                        </a:rPr>
                        <a:t>VF Portal shows Logged in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700" u="none" strike="noStrike">
                          <a:effectLst/>
                        </a:rPr>
                        <a:t>VF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700" u="none" strike="noStrike">
                          <a:effectLst/>
                        </a:rPr>
                        <a:t>Login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700" u="none" strike="noStrike">
                          <a:effectLst/>
                        </a:rPr>
                        <a:t>Complete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</a:tr>
              <a:tr h="147889">
                <a:tc>
                  <a:txBody>
                    <a:bodyPr/>
                    <a:lstStyle/>
                    <a:p>
                      <a:pPr algn="l" fontAlgn="t"/>
                      <a:r>
                        <a:rPr lang="en-US" sz="700" u="none" strike="noStrike">
                          <a:effectLst/>
                        </a:rPr>
                        <a:t>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700" u="none" strike="noStrike">
                          <a:effectLst/>
                        </a:rPr>
                        <a:t>User Searches for Component using Meta Data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700" u="none" strike="noStrike">
                          <a:effectLst/>
                        </a:rPr>
                        <a:t>VF Portal Component Search Page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700" u="none" strike="noStrike">
                          <a:effectLst/>
                        </a:rPr>
                        <a:t>Shows a list of Components that satisfy query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700" u="none" strike="noStrike">
                          <a:effectLst/>
                        </a:rPr>
                        <a:t>VF.CSR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700" u="none" strike="noStrike">
                          <a:effectLst/>
                        </a:rPr>
                        <a:t>Search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700" u="none" strike="noStrike">
                          <a:effectLst/>
                        </a:rPr>
                        <a:t>Complete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</a:tr>
              <a:tr h="234158">
                <a:tc>
                  <a:txBody>
                    <a:bodyPr/>
                    <a:lstStyle/>
                    <a:p>
                      <a:pPr algn="l" fontAlgn="t"/>
                      <a:r>
                        <a:rPr lang="en-US" sz="700" u="none" strike="noStrike">
                          <a:effectLst/>
                        </a:rPr>
                        <a:t>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700" u="none" strike="noStrike">
                          <a:effectLst/>
                        </a:rPr>
                        <a:t>Add Component To Project Repo (Components Directory on VF)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700" u="none" strike="noStrike">
                          <a:effectLst/>
                        </a:rPr>
                        <a:t>Selected Component from the Search Result Page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700" u="none" strike="noStrike">
                          <a:effectLst/>
                        </a:rPr>
                        <a:t>Component Package In Project Component Repo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700" u="none" strike="noStrike">
                          <a:effectLst/>
                        </a:rPr>
                        <a:t>VF.CDL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700" u="none" strike="noStrike">
                          <a:effectLst/>
                        </a:rPr>
                        <a:t>Download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700" u="none" strike="noStrike">
                          <a:effectLst/>
                        </a:rPr>
                        <a:t>TBD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</a:tr>
              <a:tr h="234158">
                <a:tc>
                  <a:txBody>
                    <a:bodyPr/>
                    <a:lstStyle/>
                    <a:p>
                      <a:pPr algn="l" fontAlgn="t"/>
                      <a:r>
                        <a:rPr lang="en-US" sz="700" u="none" strike="noStrike">
                          <a:effectLst/>
                        </a:rPr>
                        <a:t>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700" u="none" strike="noStrike">
                          <a:effectLst/>
                        </a:rPr>
                        <a:t>User Refreshes Local Component Library from Repo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700" u="none" strike="noStrike">
                          <a:effectLst/>
                        </a:rPr>
                        <a:t>Component Library without Component X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700" u="none" strike="noStrike">
                          <a:effectLst/>
                        </a:rPr>
                        <a:t>Component Library with Component X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700" u="none" strike="noStrike">
                          <a:effectLst/>
                        </a:rPr>
                        <a:t>EXT.SVN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700" u="none" strike="noStrike">
                          <a:effectLst/>
                        </a:rPr>
                        <a:t> 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700" u="none" strike="noStrike">
                          <a:effectLst/>
                        </a:rPr>
                        <a:t>COTS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</a:tr>
              <a:tr h="216904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User launches Component Library Manager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Component packages are downloaded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Component Library Manager running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MX.CLM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 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DEV-WBS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</a:tr>
              <a:tr h="12324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6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User selects downloaded components to import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 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 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MX.CLM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 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DEV-WBS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</a:tr>
              <a:tr h="12324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7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 dirty="0">
                          <a:effectLst/>
                        </a:rPr>
                        <a:t>Component library manager incorporates files into library structure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 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 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MX.CLM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Unpack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DEV-WBS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</a:tr>
              <a:tr h="216904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8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 dirty="0">
                          <a:effectLst/>
                        </a:rPr>
                        <a:t>User Invokes Component Importer Tool in </a:t>
                      </a:r>
                      <a:r>
                        <a:rPr lang="en-US" sz="700" u="none" strike="noStrike" dirty="0" err="1">
                          <a:effectLst/>
                        </a:rPr>
                        <a:t>CyPhy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CyPhy Open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Importer Running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MX.TEMP_CLM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 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Prototype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</a:tr>
              <a:tr h="216904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9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User selects components to add to project,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Importer Pointed to File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 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MX.TEMP_CLM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 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Prototype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</a:tr>
              <a:tr h="216904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10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700" u="none" strike="noStrike">
                          <a:effectLst/>
                        </a:rPr>
                        <a:t>Importer Builds CyPhy representations of components from JSON File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JSON File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Component into project component library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700" u="none" strike="noStrike">
                          <a:effectLst/>
                        </a:rPr>
                        <a:t>MX.VFC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700" u="none" strike="noStrike">
                          <a:effectLst/>
                        </a:rPr>
                        <a:t>Import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DEV-WBS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</a:tr>
              <a:tr h="123241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11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700" u="none" strike="noStrike">
                          <a:effectLst/>
                        </a:rPr>
                        <a:t>Component artifacts are copied into CyPhy Project (modelica/CAD)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Component Artifacts in ZIP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u="none" strike="noStrike">
                          <a:effectLst/>
                        </a:rPr>
                        <a:t>Component Copied into Project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700" u="none" strike="noStrike">
                          <a:effectLst/>
                        </a:rPr>
                        <a:t>MX.CP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700" u="none" strike="noStrike">
                          <a:effectLst/>
                        </a:rPr>
                        <a:t> 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700" u="none" strike="noStrike" dirty="0">
                          <a:effectLst/>
                        </a:rPr>
                        <a:t>Complete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2438400" y="4572000"/>
            <a:ext cx="501919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cap="all" spc="0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REPLICATION</a:t>
            </a:r>
            <a:endParaRPr lang="en-US" sz="5400" b="1" cap="all" spc="0" dirty="0">
              <a:ln w="0"/>
              <a:gradFill flip="none">
                <a:gsLst>
                  <a:gs pos="0">
                    <a:schemeClr val="accent1">
                      <a:tint val="75000"/>
                      <a:shade val="75000"/>
                      <a:satMod val="170000"/>
                    </a:schemeClr>
                  </a:gs>
                  <a:gs pos="49000">
                    <a:schemeClr val="accent1">
                      <a:tint val="88000"/>
                      <a:shade val="65000"/>
                      <a:satMod val="172000"/>
                    </a:schemeClr>
                  </a:gs>
                  <a:gs pos="50000">
                    <a:schemeClr val="accent1">
                      <a:shade val="65000"/>
                      <a:satMod val="130000"/>
                    </a:schemeClr>
                  </a:gs>
                  <a:gs pos="92000">
                    <a:schemeClr val="accent1">
                      <a:shade val="50000"/>
                      <a:satMod val="120000"/>
                    </a:schemeClr>
                  </a:gs>
                  <a:gs pos="100000">
                    <a:schemeClr val="accent1">
                      <a:shade val="48000"/>
                      <a:satMod val="120000"/>
                    </a:schemeClr>
                  </a:gs>
                </a:gsLst>
                <a:lin ang="5400000"/>
              </a:gradFill>
              <a:effectLst>
                <a:reflection blurRad="12700" stA="50000" endPos="50000" dist="5000" dir="5400000" sy="-100000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63889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8739" y="152400"/>
            <a:ext cx="6324600" cy="838200"/>
          </a:xfrm>
        </p:spPr>
        <p:txBody>
          <a:bodyPr/>
          <a:lstStyle/>
          <a:p>
            <a:r>
              <a:rPr lang="en-US" dirty="0" smtClean="0"/>
              <a:t>Design - Point vs. Space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AA57D-7290-43B7-9CE1-2BE8AFF1B705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5" name="Oval 4"/>
          <p:cNvSpPr/>
          <p:nvPr/>
        </p:nvSpPr>
        <p:spPr bwMode="auto">
          <a:xfrm>
            <a:off x="114300" y="1295400"/>
            <a:ext cx="1219200" cy="715331"/>
          </a:xfrm>
          <a:prstGeom prst="ellips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charset="0"/>
              </a:rPr>
              <a:t>Setup</a:t>
            </a:r>
          </a:p>
        </p:txBody>
      </p:sp>
      <p:sp>
        <p:nvSpPr>
          <p:cNvPr id="6" name="Oval 5"/>
          <p:cNvSpPr/>
          <p:nvPr/>
        </p:nvSpPr>
        <p:spPr bwMode="auto">
          <a:xfrm>
            <a:off x="844200" y="2514600"/>
            <a:ext cx="1327500" cy="914400"/>
          </a:xfrm>
          <a:prstGeom prst="ellips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rPr>
              <a:t>Design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 smtClean="0">
                <a:solidFill>
                  <a:schemeClr val="bg1"/>
                </a:solidFill>
              </a:rPr>
              <a:t>Point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</a:endParaRPr>
          </a:p>
        </p:txBody>
      </p:sp>
      <p:sp>
        <p:nvSpPr>
          <p:cNvPr id="7" name="Oval 6"/>
          <p:cNvSpPr/>
          <p:nvPr/>
        </p:nvSpPr>
        <p:spPr bwMode="auto">
          <a:xfrm>
            <a:off x="1905000" y="3176587"/>
            <a:ext cx="1295400" cy="999657"/>
          </a:xfrm>
          <a:prstGeom prst="ellips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rPr>
              <a:t>Component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 smtClean="0">
                <a:solidFill>
                  <a:schemeClr val="bg1"/>
                </a:solidFill>
              </a:rPr>
              <a:t>Swap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</a:endParaRPr>
          </a:p>
        </p:txBody>
      </p:sp>
      <p:sp>
        <p:nvSpPr>
          <p:cNvPr id="8" name="Oval 7"/>
          <p:cNvSpPr/>
          <p:nvPr/>
        </p:nvSpPr>
        <p:spPr bwMode="auto">
          <a:xfrm>
            <a:off x="895543" y="4176244"/>
            <a:ext cx="1304732" cy="843429"/>
          </a:xfrm>
          <a:prstGeom prst="ellips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rPr>
              <a:t>Arch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 smtClean="0">
                <a:solidFill>
                  <a:schemeClr val="bg1"/>
                </a:solidFill>
              </a:rPr>
              <a:t>Mod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2819400" y="4796300"/>
            <a:ext cx="742950" cy="590086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charset="0"/>
              </a:rPr>
              <a:t>TB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charset="0"/>
              </a:rPr>
              <a:t>Eval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Times New Roman" charset="0"/>
            </a:endParaRPr>
          </a:p>
        </p:txBody>
      </p:sp>
      <p:sp>
        <p:nvSpPr>
          <p:cNvPr id="10" name="Oval 9"/>
          <p:cNvSpPr/>
          <p:nvPr/>
        </p:nvSpPr>
        <p:spPr bwMode="auto">
          <a:xfrm>
            <a:off x="3962399" y="1314450"/>
            <a:ext cx="1066801" cy="696281"/>
          </a:xfrm>
          <a:prstGeom prst="ellips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charset="0"/>
              </a:rPr>
              <a:t>Design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solidFill>
                  <a:schemeClr val="bg1"/>
                </a:solidFill>
              </a:rPr>
              <a:t>S</a:t>
            </a: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charset="0"/>
              </a:rPr>
              <a:t>pace</a:t>
            </a:r>
          </a:p>
        </p:txBody>
      </p:sp>
      <p:sp>
        <p:nvSpPr>
          <p:cNvPr id="11" name="Oval 10"/>
          <p:cNvSpPr/>
          <p:nvPr/>
        </p:nvSpPr>
        <p:spPr bwMode="auto">
          <a:xfrm>
            <a:off x="5257800" y="2173613"/>
            <a:ext cx="1295400" cy="878215"/>
          </a:xfrm>
          <a:prstGeom prst="ellips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rPr>
              <a:t>Comp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 smtClean="0">
                <a:solidFill>
                  <a:schemeClr val="bg1"/>
                </a:solidFill>
              </a:rPr>
              <a:t>Adds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</a:endParaRPr>
          </a:p>
        </p:txBody>
      </p:sp>
      <p:sp>
        <p:nvSpPr>
          <p:cNvPr id="12" name="Oval 11"/>
          <p:cNvSpPr/>
          <p:nvPr/>
        </p:nvSpPr>
        <p:spPr bwMode="auto">
          <a:xfrm>
            <a:off x="4419600" y="2876291"/>
            <a:ext cx="990600" cy="840581"/>
          </a:xfrm>
          <a:prstGeom prst="ellips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rPr>
              <a:t>Arch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 smtClean="0">
                <a:solidFill>
                  <a:schemeClr val="bg1"/>
                </a:solidFill>
              </a:rPr>
              <a:t>Adds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3810000" y="5486400"/>
            <a:ext cx="914400" cy="733425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charset="0"/>
              </a:rPr>
              <a:t>Produce</a:t>
            </a:r>
          </a:p>
        </p:txBody>
      </p:sp>
      <p:sp>
        <p:nvSpPr>
          <p:cNvPr id="14" name="Rectangle 13"/>
          <p:cNvSpPr/>
          <p:nvPr/>
        </p:nvSpPr>
        <p:spPr bwMode="auto">
          <a:xfrm>
            <a:off x="6030315" y="3563284"/>
            <a:ext cx="666354" cy="466564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charset="0"/>
              </a:rPr>
              <a:t>CDS</a:t>
            </a:r>
          </a:p>
        </p:txBody>
      </p:sp>
      <p:sp>
        <p:nvSpPr>
          <p:cNvPr id="15" name="Rectangle 14"/>
          <p:cNvSpPr/>
          <p:nvPr/>
        </p:nvSpPr>
        <p:spPr bwMode="auto">
          <a:xfrm>
            <a:off x="6862762" y="4226867"/>
            <a:ext cx="723900" cy="620057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rPr>
              <a:t>TB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 err="1" smtClean="0">
                <a:solidFill>
                  <a:schemeClr val="bg1"/>
                </a:solidFill>
              </a:rPr>
              <a:t>Eval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</a:endParaRPr>
          </a:p>
        </p:txBody>
      </p:sp>
      <p:cxnSp>
        <p:nvCxnSpPr>
          <p:cNvPr id="17" name="Curved Connector 16"/>
          <p:cNvCxnSpPr>
            <a:stCxn id="5" idx="5"/>
            <a:endCxn id="6" idx="0"/>
          </p:cNvCxnSpPr>
          <p:nvPr/>
        </p:nvCxnSpPr>
        <p:spPr bwMode="auto">
          <a:xfrm rot="16200000" flipH="1">
            <a:off x="1027138" y="2033787"/>
            <a:ext cx="608627" cy="352998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Curved Connector 18"/>
          <p:cNvCxnSpPr>
            <a:stCxn id="6" idx="6"/>
            <a:endCxn id="7" idx="0"/>
          </p:cNvCxnSpPr>
          <p:nvPr/>
        </p:nvCxnSpPr>
        <p:spPr bwMode="auto">
          <a:xfrm>
            <a:off x="2171700" y="2971800"/>
            <a:ext cx="381000" cy="204787"/>
          </a:xfrm>
          <a:prstGeom prst="curvedConnector2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Curved Connector 21"/>
          <p:cNvCxnSpPr>
            <a:stCxn id="6" idx="3"/>
            <a:endCxn id="8" idx="2"/>
          </p:cNvCxnSpPr>
          <p:nvPr/>
        </p:nvCxnSpPr>
        <p:spPr bwMode="auto">
          <a:xfrm rot="5400000">
            <a:off x="315641" y="3874992"/>
            <a:ext cx="1302870" cy="143065"/>
          </a:xfrm>
          <a:prstGeom prst="curvedConnector4">
            <a:avLst>
              <a:gd name="adj1" fmla="val 28677"/>
              <a:gd name="adj2" fmla="val 259788"/>
            </a:avLst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Curved Connector 25"/>
          <p:cNvCxnSpPr>
            <a:stCxn id="7" idx="5"/>
            <a:endCxn id="9" idx="0"/>
          </p:cNvCxnSpPr>
          <p:nvPr/>
        </p:nvCxnSpPr>
        <p:spPr bwMode="auto">
          <a:xfrm rot="16200000" flipH="1">
            <a:off x="2717558" y="4322983"/>
            <a:ext cx="766452" cy="180182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9" name="Curved Connector 28"/>
          <p:cNvCxnSpPr>
            <a:endCxn id="9" idx="1"/>
          </p:cNvCxnSpPr>
          <p:nvPr/>
        </p:nvCxnSpPr>
        <p:spPr bwMode="auto">
          <a:xfrm>
            <a:off x="1703736" y="5019673"/>
            <a:ext cx="1115664" cy="71670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" name="Curved Connector 32"/>
          <p:cNvCxnSpPr>
            <a:stCxn id="9" idx="2"/>
            <a:endCxn id="13" idx="1"/>
          </p:cNvCxnSpPr>
          <p:nvPr/>
        </p:nvCxnSpPr>
        <p:spPr bwMode="auto">
          <a:xfrm rot="16200000" flipH="1">
            <a:off x="3267074" y="5310186"/>
            <a:ext cx="466727" cy="619125"/>
          </a:xfrm>
          <a:prstGeom prst="curvedConnector2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4" name="Curved Connector 33"/>
          <p:cNvCxnSpPr>
            <a:stCxn id="9" idx="2"/>
            <a:endCxn id="6" idx="2"/>
          </p:cNvCxnSpPr>
          <p:nvPr/>
        </p:nvCxnSpPr>
        <p:spPr bwMode="auto">
          <a:xfrm rot="5400000" flipH="1">
            <a:off x="810245" y="3005756"/>
            <a:ext cx="2414586" cy="2346675"/>
          </a:xfrm>
          <a:prstGeom prst="curvedConnector4">
            <a:avLst>
              <a:gd name="adj1" fmla="val -9467"/>
              <a:gd name="adj2" fmla="val 125571"/>
            </a:avLst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8" name="Curved Connector 37"/>
          <p:cNvCxnSpPr>
            <a:endCxn id="10" idx="2"/>
          </p:cNvCxnSpPr>
          <p:nvPr/>
        </p:nvCxnSpPr>
        <p:spPr bwMode="auto">
          <a:xfrm flipV="1">
            <a:off x="2057400" y="1662591"/>
            <a:ext cx="1904999" cy="1004410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Curved Connector 47"/>
          <p:cNvCxnSpPr>
            <a:stCxn id="10" idx="6"/>
            <a:endCxn id="11" idx="0"/>
          </p:cNvCxnSpPr>
          <p:nvPr/>
        </p:nvCxnSpPr>
        <p:spPr bwMode="auto">
          <a:xfrm>
            <a:off x="5029200" y="1662591"/>
            <a:ext cx="876300" cy="511022"/>
          </a:xfrm>
          <a:prstGeom prst="curvedConnector2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3" name="Curved Connector 52"/>
          <p:cNvCxnSpPr>
            <a:stCxn id="10" idx="3"/>
            <a:endCxn id="12" idx="2"/>
          </p:cNvCxnSpPr>
          <p:nvPr/>
        </p:nvCxnSpPr>
        <p:spPr bwMode="auto">
          <a:xfrm rot="16200000" flipH="1">
            <a:off x="3575205" y="2452186"/>
            <a:ext cx="1387819" cy="300972"/>
          </a:xfrm>
          <a:prstGeom prst="curvedConnector2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6" name="Curved Connector 55"/>
          <p:cNvCxnSpPr>
            <a:stCxn id="11" idx="5"/>
            <a:endCxn id="14" idx="0"/>
          </p:cNvCxnSpPr>
          <p:nvPr/>
        </p:nvCxnSpPr>
        <p:spPr bwMode="auto">
          <a:xfrm rot="5400000">
            <a:off x="6043459" y="3243250"/>
            <a:ext cx="640068" cy="1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0" name="Curved Connector 59"/>
          <p:cNvCxnSpPr>
            <a:stCxn id="12" idx="5"/>
            <a:endCxn id="14" idx="1"/>
          </p:cNvCxnSpPr>
          <p:nvPr/>
        </p:nvCxnSpPr>
        <p:spPr bwMode="auto">
          <a:xfrm rot="16200000" flipH="1">
            <a:off x="5546325" y="3312576"/>
            <a:ext cx="202794" cy="765185"/>
          </a:xfrm>
          <a:prstGeom prst="curvedConnector2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1" name="Curved Connector 70"/>
          <p:cNvCxnSpPr>
            <a:stCxn id="14" idx="2"/>
            <a:endCxn id="15" idx="1"/>
          </p:cNvCxnSpPr>
          <p:nvPr/>
        </p:nvCxnSpPr>
        <p:spPr bwMode="auto">
          <a:xfrm rot="16200000" flipH="1">
            <a:off x="6359603" y="4033737"/>
            <a:ext cx="507048" cy="499270"/>
          </a:xfrm>
          <a:prstGeom prst="curvedConnector2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0" name="Curved Connector 99"/>
          <p:cNvCxnSpPr>
            <a:stCxn id="15" idx="3"/>
            <a:endCxn id="10" idx="0"/>
          </p:cNvCxnSpPr>
          <p:nvPr/>
        </p:nvCxnSpPr>
        <p:spPr bwMode="auto">
          <a:xfrm flipH="1" flipV="1">
            <a:off x="4495800" y="1314450"/>
            <a:ext cx="3090862" cy="3222446"/>
          </a:xfrm>
          <a:prstGeom prst="curvedConnector4">
            <a:avLst>
              <a:gd name="adj1" fmla="val -7396"/>
              <a:gd name="adj2" fmla="val 107094"/>
            </a:avLst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5" name="Rectangle 104"/>
          <p:cNvSpPr/>
          <p:nvPr/>
        </p:nvSpPr>
        <p:spPr bwMode="auto">
          <a:xfrm>
            <a:off x="7620000" y="5253036"/>
            <a:ext cx="914400" cy="733425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charset="0"/>
              </a:rPr>
              <a:t>Produce</a:t>
            </a:r>
          </a:p>
        </p:txBody>
      </p:sp>
      <p:cxnSp>
        <p:nvCxnSpPr>
          <p:cNvPr id="106" name="Curved Connector 105"/>
          <p:cNvCxnSpPr>
            <a:stCxn id="15" idx="2"/>
            <a:endCxn id="105" idx="1"/>
          </p:cNvCxnSpPr>
          <p:nvPr/>
        </p:nvCxnSpPr>
        <p:spPr bwMode="auto">
          <a:xfrm rot="16200000" flipH="1">
            <a:off x="7035944" y="5035692"/>
            <a:ext cx="772825" cy="395288"/>
          </a:xfrm>
          <a:prstGeom prst="curvedConnector2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3" name="Rounded Rectangle 112"/>
          <p:cNvSpPr/>
          <p:nvPr/>
        </p:nvSpPr>
        <p:spPr bwMode="auto">
          <a:xfrm rot="19140705">
            <a:off x="1897777" y="4385293"/>
            <a:ext cx="1887175" cy="340191"/>
          </a:xfrm>
          <a:prstGeom prst="roundRect">
            <a:avLst/>
          </a:prstGeom>
          <a:solidFill>
            <a:schemeClr val="accent1">
              <a:alpha val="32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800" dirty="0">
                <a:solidFill>
                  <a:schemeClr val="tx1">
                    <a:lumMod val="75000"/>
                  </a:schemeClr>
                </a:solidFill>
              </a:rPr>
              <a:t>Composition</a:t>
            </a:r>
          </a:p>
        </p:txBody>
      </p:sp>
      <p:sp>
        <p:nvSpPr>
          <p:cNvPr id="114" name="Rounded Rectangle 113"/>
          <p:cNvSpPr/>
          <p:nvPr/>
        </p:nvSpPr>
        <p:spPr bwMode="auto">
          <a:xfrm rot="19140705">
            <a:off x="5795265" y="4008997"/>
            <a:ext cx="1887175" cy="340191"/>
          </a:xfrm>
          <a:prstGeom prst="roundRect">
            <a:avLst/>
          </a:prstGeom>
          <a:solidFill>
            <a:schemeClr val="accent1">
              <a:alpha val="32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800" dirty="0">
                <a:solidFill>
                  <a:schemeClr val="tx1">
                    <a:lumMod val="75000"/>
                  </a:schemeClr>
                </a:solidFill>
              </a:rPr>
              <a:t>Composition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20223" y="5853112"/>
            <a:ext cx="205537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Single Option, </a:t>
            </a:r>
          </a:p>
          <a:p>
            <a:r>
              <a:rPr lang="en-US" i="1" dirty="0" smtClean="0"/>
              <a:t>Manual Edits</a:t>
            </a:r>
            <a:endParaRPr lang="en-US" i="1" dirty="0"/>
          </a:p>
        </p:txBody>
      </p:sp>
      <p:cxnSp>
        <p:nvCxnSpPr>
          <p:cNvPr id="18" name="Straight Connector 17"/>
          <p:cNvCxnSpPr/>
          <p:nvPr/>
        </p:nvCxnSpPr>
        <p:spPr bwMode="auto">
          <a:xfrm>
            <a:off x="2057400" y="1143000"/>
            <a:ext cx="3857624" cy="471011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dash"/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7" name="TextBox 36"/>
          <p:cNvSpPr txBox="1"/>
          <p:nvPr/>
        </p:nvSpPr>
        <p:spPr>
          <a:xfrm>
            <a:off x="7726784" y="1490473"/>
            <a:ext cx="127631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Options</a:t>
            </a:r>
          </a:p>
          <a:p>
            <a:r>
              <a:rPr lang="en-US" i="1" dirty="0" smtClean="0"/>
              <a:t>Retained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293684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381000"/>
            <a:ext cx="6934200" cy="838200"/>
          </a:xfrm>
          <a:solidFill>
            <a:schemeClr val="bg1"/>
          </a:solidFill>
        </p:spPr>
        <p:txBody>
          <a:bodyPr/>
          <a:lstStyle/>
          <a:p>
            <a:r>
              <a:rPr lang="en-US" sz="2800" dirty="0" smtClean="0"/>
              <a:t>Thread: CD5: Add Components to Design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AA57D-7290-43B7-9CE1-2BE8AFF1B705}" type="slidenum">
              <a:rPr lang="en-US" smtClean="0"/>
              <a:pPr/>
              <a:t>28</a:t>
            </a:fld>
            <a:endParaRPr lang="en-US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6708414"/>
              </p:ext>
            </p:extLst>
          </p:nvPr>
        </p:nvGraphicFramePr>
        <p:xfrm>
          <a:off x="457200" y="1371600"/>
          <a:ext cx="8029575" cy="2256449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657713"/>
                <a:gridCol w="2573933"/>
                <a:gridCol w="1391316"/>
                <a:gridCol w="1888816"/>
                <a:gridCol w="446907"/>
                <a:gridCol w="446907"/>
                <a:gridCol w="623983"/>
              </a:tblGrid>
              <a:tr h="306630"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u="none" strike="noStrike" dirty="0">
                          <a:effectLst/>
                        </a:rPr>
                        <a:t>Step ID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u="none" strike="noStrike">
                          <a:effectLst/>
                        </a:rPr>
                        <a:t>Description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u="none" strike="noStrike">
                          <a:effectLst/>
                        </a:rPr>
                        <a:t>Pre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u="none" strike="noStrike">
                          <a:effectLst/>
                        </a:rPr>
                        <a:t>Post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u="none" strike="noStrike">
                          <a:effectLst/>
                        </a:rPr>
                        <a:t>Tool Used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u="none" strike="noStrike">
                          <a:effectLst/>
                        </a:rPr>
                        <a:t>Function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u="none" strike="noStrike">
                          <a:effectLst/>
                        </a:rPr>
                        <a:t>Status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</a:tr>
              <a:tr h="291297"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u="none" strike="noStrike">
                          <a:effectLst/>
                        </a:rPr>
                        <a:t>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u="none" strike="noStrike" dirty="0">
                          <a:effectLst/>
                        </a:rPr>
                        <a:t>User Starts GME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u="none" strike="noStrike">
                          <a:effectLst/>
                        </a:rPr>
                        <a:t>Empty Window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u="none" strike="noStrike">
                          <a:effectLst/>
                        </a:rPr>
                        <a:t>META-X CyPhy Loaded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u="none" strike="noStrike">
                          <a:effectLst/>
                        </a:rPr>
                        <a:t>MX.CP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u="none" strike="noStrike">
                          <a:effectLst/>
                        </a:rPr>
                        <a:t> 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u="none" strike="noStrike">
                          <a:effectLst/>
                        </a:rPr>
                        <a:t>Complete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</a:tr>
              <a:tr h="222306"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u="none" strike="noStrike">
                          <a:effectLst/>
                        </a:rPr>
                        <a:t>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u="none" strike="noStrike">
                          <a:effectLst/>
                        </a:rPr>
                        <a:t>User Loads Project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u="none" strike="noStrike">
                          <a:effectLst/>
                        </a:rPr>
                        <a:t> 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u="none" strike="noStrike">
                          <a:effectLst/>
                        </a:rPr>
                        <a:t>Design in GME/CyPhy Tool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u="none" strike="noStrike">
                          <a:effectLst/>
                        </a:rPr>
                        <a:t>MX.CP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u="none" strike="noStrike">
                          <a:effectLst/>
                        </a:rPr>
                        <a:t>Editor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u="none" strike="noStrike">
                          <a:effectLst/>
                        </a:rPr>
                        <a:t>Complete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</a:tr>
              <a:tr h="153314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Navigate Design Architecture to Target Subsystem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 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 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 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u="none" strike="noStrike">
                          <a:effectLst/>
                        </a:rPr>
                        <a:t>Editor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u="none" strike="noStrike">
                          <a:effectLst/>
                        </a:rPr>
                        <a:t>Complete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</a:tr>
              <a:tr h="153314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Execute CC3: Get New Component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Design in CyPhy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Component In CyPhy Components Folder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 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u="none" strike="noStrike">
                          <a:effectLst/>
                        </a:rPr>
                        <a:t>Editor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u="none" strike="noStrike">
                          <a:effectLst/>
                        </a:rPr>
                        <a:t>Complete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</a:tr>
              <a:tr h="153314"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u="none" strike="noStrike">
                          <a:effectLst/>
                        </a:rPr>
                        <a:t>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u="none" strike="noStrike">
                          <a:effectLst/>
                        </a:rPr>
                        <a:t>Create Reference of Component in Composite/Alternative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u="none" strike="noStrike">
                          <a:effectLst/>
                        </a:rPr>
                        <a:t> 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u="none" strike="noStrike">
                          <a:effectLst/>
                        </a:rPr>
                        <a:t>Component in Design Space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u="none" strike="noStrike">
                          <a:effectLst/>
                        </a:rPr>
                        <a:t>MX.CP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u="none" strike="noStrike">
                          <a:effectLst/>
                        </a:rPr>
                        <a:t>Editor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u="none" strike="noStrike">
                          <a:effectLst/>
                        </a:rPr>
                        <a:t>Complete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</a:tr>
              <a:tr h="153314"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u="none" strike="noStrike">
                          <a:effectLst/>
                        </a:rPr>
                        <a:t>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u="none" strike="noStrike">
                          <a:effectLst/>
                        </a:rPr>
                        <a:t>Connect Component (Ports, Properties, Parameters)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 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Component installed into design space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u="none" strike="noStrike">
                          <a:effectLst/>
                        </a:rPr>
                        <a:t>MX.CP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u="none" strike="noStrike">
                          <a:effectLst/>
                        </a:rPr>
                        <a:t>Editor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u="none" strike="noStrike">
                          <a:effectLst/>
                        </a:rPr>
                        <a:t>Complete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</a:tr>
              <a:tr h="153314"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u="none" strike="noStrike">
                          <a:effectLst/>
                        </a:rPr>
                        <a:t>7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u="none" strike="noStrike">
                          <a:effectLst/>
                        </a:rPr>
                        <a:t>Save Model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 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 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 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 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u="none" strike="noStrike">
                          <a:effectLst/>
                        </a:rPr>
                        <a:t>Complete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</a:tr>
              <a:tr h="153314"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u="none" strike="noStrike">
                          <a:effectLst/>
                        </a:rPr>
                        <a:t>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u="none" strike="noStrike">
                          <a:effectLst/>
                        </a:rPr>
                        <a:t>Export to JSON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 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 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 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u="none" strike="noStrike" dirty="0">
                          <a:effectLst/>
                        </a:rPr>
                        <a:t>WBS-DEV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>
                    <a:solidFill>
                      <a:srgbClr val="92D050"/>
                    </a:solidFill>
                  </a:tcPr>
                </a:tc>
              </a:tr>
              <a:tr h="153314"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u="none" strike="noStrike">
                          <a:effectLst/>
                        </a:rPr>
                        <a:t>9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u="none" strike="noStrike">
                          <a:effectLst/>
                        </a:rPr>
                        <a:t>Update Repo SVN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 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 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 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 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u="none" strike="noStrike" dirty="0">
                          <a:effectLst/>
                        </a:rPr>
                        <a:t>COTS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</a:tr>
            </a:tbl>
          </a:graphicData>
        </a:graphic>
      </p:graphicFrame>
      <p:pic>
        <p:nvPicPr>
          <p:cNvPr id="9218" name="Picture 2" descr="http://www.websequencediagrams.com/index.php?img=msc8xxNE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3733800"/>
            <a:ext cx="7934325" cy="3036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715000" y="4953000"/>
            <a:ext cx="17315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Fix numbers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Oval 6"/>
          <p:cNvSpPr/>
          <p:nvPr/>
        </p:nvSpPr>
        <p:spPr bwMode="auto">
          <a:xfrm>
            <a:off x="8305800" y="1295400"/>
            <a:ext cx="838200" cy="762000"/>
          </a:xfrm>
          <a:prstGeom prst="ellipse">
            <a:avLst/>
          </a:prstGeom>
          <a:solidFill>
            <a:srgbClr val="92D05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AUG</a:t>
            </a:r>
          </a:p>
        </p:txBody>
      </p:sp>
    </p:spTree>
    <p:extLst>
      <p:ext uri="{BB962C8B-B14F-4D97-AF65-F5344CB8AC3E}">
        <p14:creationId xmlns:p14="http://schemas.microsoft.com/office/powerpoint/2010/main" val="2363684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381000"/>
            <a:ext cx="6934200" cy="838200"/>
          </a:xfrm>
          <a:solidFill>
            <a:schemeClr val="bg1"/>
          </a:solidFill>
        </p:spPr>
        <p:txBody>
          <a:bodyPr/>
          <a:lstStyle/>
          <a:p>
            <a:r>
              <a:rPr lang="en-US" sz="2800" dirty="0" smtClean="0"/>
              <a:t>Thread: CD5_DS: Add Components to Design Space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AA57D-7290-43B7-9CE1-2BE8AFF1B705}" type="slidenum">
              <a:rPr lang="en-US" smtClean="0"/>
              <a:pPr/>
              <a:t>29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7012320"/>
              </p:ext>
            </p:extLst>
          </p:nvPr>
        </p:nvGraphicFramePr>
        <p:xfrm>
          <a:off x="152400" y="1371603"/>
          <a:ext cx="8929689" cy="1981197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533400"/>
                <a:gridCol w="3060513"/>
                <a:gridCol w="1359087"/>
                <a:gridCol w="2133600"/>
                <a:gridCol w="652152"/>
                <a:gridCol w="497005"/>
                <a:gridCol w="693932"/>
              </a:tblGrid>
              <a:tr h="345754"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u="none" strike="noStrike" dirty="0">
                          <a:effectLst/>
                        </a:rPr>
                        <a:t>Step ID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u="none" strike="noStrike">
                          <a:effectLst/>
                        </a:rPr>
                        <a:t>Description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u="none" strike="noStrike">
                          <a:effectLst/>
                        </a:rPr>
                        <a:t>Pre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u="none" strike="noStrike">
                          <a:effectLst/>
                        </a:rPr>
                        <a:t>Post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u="none" strike="noStrike">
                          <a:effectLst/>
                        </a:rPr>
                        <a:t>Tool Used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u="none" strike="noStrike">
                          <a:effectLst/>
                        </a:rPr>
                        <a:t>Function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u="none" strike="noStrike">
                          <a:effectLst/>
                        </a:rPr>
                        <a:t>Status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</a:tr>
              <a:tr h="328466"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u="none" strike="noStrike">
                          <a:effectLst/>
                        </a:rPr>
                        <a:t>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u="none" strike="noStrike">
                          <a:effectLst/>
                        </a:rPr>
                        <a:t>Convert Design Point to Design Space(If needed)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u="none" strike="noStrike">
                          <a:effectLst/>
                        </a:rPr>
                        <a:t>Simple Point Design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u="none" strike="noStrike">
                          <a:effectLst/>
                        </a:rPr>
                        <a:t>Design Space with 1 config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u="none" strike="noStrike">
                          <a:effectLst/>
                        </a:rPr>
                        <a:t>MX.DSE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u="none" strike="noStrike">
                          <a:effectLst/>
                        </a:rPr>
                        <a:t>Util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u="none" strike="noStrike">
                          <a:effectLst/>
                        </a:rPr>
                        <a:t>Prototype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</a:tr>
              <a:tr h="250671"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u="none" strike="noStrike">
                          <a:effectLst/>
                        </a:rPr>
                        <a:t>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u="none" strike="noStrike">
                          <a:effectLst/>
                        </a:rPr>
                        <a:t>Convert Component to Alternative Container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u="none" strike="noStrike">
                          <a:effectLst/>
                        </a:rPr>
                        <a:t>Simple Component/Assy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u="none" strike="noStrike">
                          <a:effectLst/>
                        </a:rPr>
                        <a:t>Design Alt Container with 1 Component option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u="none" strike="noStrike">
                          <a:effectLst/>
                        </a:rPr>
                        <a:t>MX.DSE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u="none" strike="noStrike">
                          <a:effectLst/>
                        </a:rPr>
                        <a:t>Util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u="none" strike="noStrike">
                          <a:effectLst/>
                        </a:rPr>
                        <a:t>Prototype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</a:tr>
              <a:tr h="172876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u="none" strike="noStrike">
                          <a:effectLst/>
                        </a:rPr>
                        <a:t>Create Reference of Component in Composite/Alternative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u="none" strike="noStrike">
                          <a:effectLst/>
                        </a:rPr>
                        <a:t>One Alternative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u="none" strike="noStrike">
                          <a:effectLst/>
                        </a:rPr>
                        <a:t>Two Alternatives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u="none" strike="noStrike">
                          <a:effectLst/>
                        </a:rPr>
                        <a:t>MX.CP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u="none" strike="noStrike">
                          <a:effectLst/>
                        </a:rPr>
                        <a:t>Editor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u="none" strike="noStrike">
                          <a:effectLst/>
                        </a:rPr>
                        <a:t>Complete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</a:tr>
              <a:tr h="172876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u="none" strike="noStrike">
                          <a:effectLst/>
                        </a:rPr>
                        <a:t>Connect Component (Ports, Properties, Parameters)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Incomplete Model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Completely Connected Model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u="none" strike="noStrike">
                          <a:effectLst/>
                        </a:rPr>
                        <a:t>MX.CP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u="none" strike="noStrike">
                          <a:effectLst/>
                        </a:rPr>
                        <a:t>Editor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u="none" strike="noStrike">
                          <a:effectLst/>
                        </a:rPr>
                        <a:t>Complete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</a:tr>
              <a:tr h="172876"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u="none" strike="noStrike">
                          <a:effectLst/>
                        </a:rPr>
                        <a:t>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u="none" strike="noStrike">
                          <a:effectLst/>
                        </a:rPr>
                        <a:t>Execute Design Space Helper to Create Config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u="none" strike="noStrike">
                          <a:effectLst/>
                        </a:rPr>
                        <a:t>Design Space Specified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u="none" strike="noStrike">
                          <a:effectLst/>
                        </a:rPr>
                        <a:t>Design Alternatives Generated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u="none" strike="noStrike">
                          <a:effectLst/>
                        </a:rPr>
                        <a:t>MX.CP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u="none" strike="noStrike">
                          <a:effectLst/>
                        </a:rPr>
                        <a:t>Editor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WBS-DEV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</a:tr>
              <a:tr h="172876"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u="none" strike="noStrike">
                          <a:effectLst/>
                        </a:rPr>
                        <a:t>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u="none" strike="noStrike">
                          <a:effectLst/>
                        </a:rPr>
                        <a:t>Save Model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 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Component installed into design space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u="none" strike="noStrike">
                          <a:effectLst/>
                        </a:rPr>
                        <a:t>MX.CP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u="none" strike="noStrike" dirty="0">
                          <a:effectLst/>
                        </a:rPr>
                        <a:t>Editor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u="none" strike="noStrike">
                          <a:effectLst/>
                        </a:rPr>
                        <a:t>Complete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</a:tr>
              <a:tr h="172876"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u="none" strike="noStrike">
                          <a:effectLst/>
                        </a:rPr>
                        <a:t>7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u="none" strike="noStrike">
                          <a:effectLst/>
                        </a:rPr>
                        <a:t>Export to JSON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 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 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 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u="none" strike="noStrike">
                          <a:effectLst/>
                        </a:rPr>
                        <a:t>Complete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</a:tr>
              <a:tr h="168277"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u="none" strike="noStrike">
                          <a:effectLst/>
                        </a:rPr>
                        <a:t>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u="none" strike="noStrike" dirty="0">
                          <a:effectLst/>
                        </a:rPr>
                        <a:t>Update Repo SVN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MX.VFD-04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u="none" strike="noStrike" dirty="0">
                          <a:effectLst/>
                        </a:rPr>
                        <a:t>WBS-DEV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>
                    <a:solidFill>
                      <a:srgbClr val="92D050"/>
                    </a:solidFill>
                  </a:tcPr>
                </a:tc>
              </a:tr>
            </a:tbl>
          </a:graphicData>
        </a:graphic>
      </p:graphicFrame>
      <p:pic>
        <p:nvPicPr>
          <p:cNvPr id="12290" name="Picture 2" descr="http://www.websequencediagrams.com/index.php?img=mscyALko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29000"/>
            <a:ext cx="9175883" cy="327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val 5"/>
          <p:cNvSpPr/>
          <p:nvPr/>
        </p:nvSpPr>
        <p:spPr bwMode="auto">
          <a:xfrm>
            <a:off x="8323339" y="533400"/>
            <a:ext cx="838200" cy="762000"/>
          </a:xfrm>
          <a:prstGeom prst="ellipse">
            <a:avLst/>
          </a:prstGeom>
          <a:solidFill>
            <a:srgbClr val="92D05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AUG</a:t>
            </a:r>
          </a:p>
        </p:txBody>
      </p:sp>
    </p:spTree>
    <p:extLst>
      <p:ext uri="{BB962C8B-B14F-4D97-AF65-F5344CB8AC3E}">
        <p14:creationId xmlns:p14="http://schemas.microsoft.com/office/powerpoint/2010/main" val="581577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781" y="27709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AVM Roles &amp; Responsibilities</a:t>
            </a:r>
            <a:endParaRPr lang="en-US" sz="4000" dirty="0"/>
          </a:p>
        </p:txBody>
      </p:sp>
      <p:sp>
        <p:nvSpPr>
          <p:cNvPr id="3" name="Rectangle 2"/>
          <p:cNvSpPr/>
          <p:nvPr/>
        </p:nvSpPr>
        <p:spPr>
          <a:xfrm>
            <a:off x="4036849" y="1497817"/>
            <a:ext cx="1752600" cy="990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prstClr val="white"/>
                </a:solidFill>
              </a:rPr>
              <a:t>FANG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prstClr val="white"/>
                </a:solidFill>
              </a:rPr>
              <a:t>Performer</a:t>
            </a:r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29781" y="1333500"/>
            <a:ext cx="1752600" cy="990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prstClr val="white"/>
                </a:solidFill>
              </a:rPr>
              <a:t>C2M2L</a:t>
            </a:r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19355" y="3962400"/>
            <a:ext cx="1752600" cy="990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prstClr val="white"/>
                </a:solidFill>
              </a:rPr>
              <a:t>Vehicle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prstClr val="white"/>
                </a:solidFill>
              </a:rPr>
              <a:t>Forge</a:t>
            </a:r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781800" y="3990474"/>
            <a:ext cx="1752600" cy="990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prstClr val="white"/>
                </a:solidFill>
              </a:rPr>
              <a:t>Foundry</a:t>
            </a:r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3162300" y="5715000"/>
            <a:ext cx="2133600" cy="990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prstClr val="white"/>
                </a:solidFill>
              </a:rPr>
              <a:t>Competitor</a:t>
            </a:r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352800" y="3957263"/>
            <a:ext cx="1752600" cy="990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prstClr val="white"/>
                </a:solidFill>
              </a:rPr>
              <a:t>META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prstClr val="white"/>
                </a:solidFill>
              </a:rPr>
              <a:t>Tools</a:t>
            </a:r>
            <a:endParaRPr lang="en-US" sz="1800" dirty="0">
              <a:solidFill>
                <a:prstClr val="white"/>
              </a:solidFill>
            </a:endParaRPr>
          </a:p>
        </p:txBody>
      </p:sp>
      <p:cxnSp>
        <p:nvCxnSpPr>
          <p:cNvPr id="10" name="Straight Arrow Connector 9"/>
          <p:cNvCxnSpPr>
            <a:stCxn id="4" idx="2"/>
            <a:endCxn id="5" idx="0"/>
          </p:cNvCxnSpPr>
          <p:nvPr/>
        </p:nvCxnSpPr>
        <p:spPr>
          <a:xfrm flipH="1">
            <a:off x="1195655" y="2324100"/>
            <a:ext cx="10426" cy="16383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 rot="16200000">
            <a:off x="572086" y="2747164"/>
            <a:ext cx="12471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600" dirty="0" smtClean="0">
                <a:solidFill>
                  <a:prstClr val="black"/>
                </a:solidFill>
                <a:latin typeface="Calibri"/>
                <a:ea typeface="+mn-ea"/>
              </a:rPr>
              <a:t>Curated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600" dirty="0" smtClean="0">
                <a:solidFill>
                  <a:prstClr val="black"/>
                </a:solidFill>
                <a:latin typeface="Calibri"/>
                <a:ea typeface="+mn-ea"/>
              </a:rPr>
              <a:t>Components</a:t>
            </a:r>
            <a:endParaRPr lang="en-US" sz="1600" dirty="0">
              <a:solidFill>
                <a:prstClr val="black"/>
              </a:solidFill>
              <a:latin typeface="Calibri"/>
              <a:ea typeface="+mn-ea"/>
            </a:endParaRPr>
          </a:p>
        </p:txBody>
      </p:sp>
      <p:cxnSp>
        <p:nvCxnSpPr>
          <p:cNvPr id="12" name="Straight Arrow Connector 11"/>
          <p:cNvCxnSpPr>
            <a:stCxn id="3" idx="2"/>
          </p:cNvCxnSpPr>
          <p:nvPr/>
        </p:nvCxnSpPr>
        <p:spPr>
          <a:xfrm flipH="1">
            <a:off x="2082381" y="2488417"/>
            <a:ext cx="2830768" cy="150205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 rot="19802665">
            <a:off x="2487370" y="2844760"/>
            <a:ext cx="13498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600" dirty="0" smtClean="0">
                <a:solidFill>
                  <a:prstClr val="black"/>
                </a:solidFill>
                <a:latin typeface="Calibri"/>
                <a:ea typeface="+mn-ea"/>
              </a:rPr>
              <a:t>Requirements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600" dirty="0" smtClean="0">
                <a:solidFill>
                  <a:prstClr val="black"/>
                </a:solidFill>
                <a:latin typeface="Calibri"/>
                <a:ea typeface="+mn-ea"/>
              </a:rPr>
              <a:t>Seed Designs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600" dirty="0" smtClean="0">
                <a:solidFill>
                  <a:prstClr val="black"/>
                </a:solidFill>
                <a:latin typeface="Calibri"/>
                <a:ea typeface="+mn-ea"/>
              </a:rPr>
              <a:t>Test Benches</a:t>
            </a:r>
            <a:endParaRPr lang="en-US" sz="1600" dirty="0">
              <a:solidFill>
                <a:prstClr val="black"/>
              </a:solidFill>
              <a:latin typeface="Calibri"/>
              <a:ea typeface="+mn-ea"/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 flipV="1">
            <a:off x="2061951" y="4747808"/>
            <a:ext cx="1280845" cy="513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>
            <a:off x="2034277" y="4191000"/>
            <a:ext cx="1270419" cy="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295900" y="3984770"/>
            <a:ext cx="11424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600" dirty="0" smtClean="0">
                <a:solidFill>
                  <a:prstClr val="black"/>
                </a:solidFill>
                <a:latin typeface="Calibri"/>
                <a:ea typeface="+mn-ea"/>
              </a:rPr>
              <a:t>MFG Query</a:t>
            </a:r>
            <a:endParaRPr lang="en-US" sz="1600" dirty="0">
              <a:solidFill>
                <a:prstClr val="black"/>
              </a:solidFill>
              <a:latin typeface="Calibri"/>
              <a:ea typeface="+mn-ea"/>
            </a:endParaRPr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5105400" y="4323324"/>
            <a:ext cx="16764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5129463" y="4583668"/>
            <a:ext cx="14173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600" dirty="0" smtClean="0">
                <a:solidFill>
                  <a:prstClr val="black"/>
                </a:solidFill>
                <a:latin typeface="Calibri"/>
                <a:ea typeface="+mn-ea"/>
              </a:rPr>
              <a:t>MFG Feedback</a:t>
            </a:r>
            <a:endParaRPr lang="en-US" sz="1600" dirty="0">
              <a:solidFill>
                <a:prstClr val="black"/>
              </a:solidFill>
              <a:latin typeface="Calibri"/>
              <a:ea typeface="+mn-ea"/>
            </a:endParaRPr>
          </a:p>
        </p:txBody>
      </p:sp>
      <p:cxnSp>
        <p:nvCxnSpPr>
          <p:cNvPr id="24" name="Straight Arrow Connector 23"/>
          <p:cNvCxnSpPr/>
          <p:nvPr/>
        </p:nvCxnSpPr>
        <p:spPr>
          <a:xfrm flipH="1">
            <a:off x="5105400" y="4648200"/>
            <a:ext cx="16764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2053325" y="3903856"/>
            <a:ext cx="135966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600" dirty="0" smtClean="0">
                <a:solidFill>
                  <a:prstClr val="black"/>
                </a:solidFill>
                <a:latin typeface="Calibri"/>
                <a:ea typeface="+mn-ea"/>
              </a:rPr>
              <a:t>Designs,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600" dirty="0" smtClean="0">
                <a:solidFill>
                  <a:prstClr val="black"/>
                </a:solidFill>
                <a:latin typeface="Calibri"/>
                <a:ea typeface="+mn-ea"/>
              </a:rPr>
              <a:t>Design Spaces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600" dirty="0" smtClean="0">
                <a:solidFill>
                  <a:prstClr val="black"/>
                </a:solidFill>
                <a:latin typeface="Calibri"/>
                <a:ea typeface="+mn-ea"/>
              </a:rPr>
              <a:t>Components,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600" dirty="0" smtClean="0">
                <a:solidFill>
                  <a:prstClr val="black"/>
                </a:solidFill>
                <a:latin typeface="Calibri"/>
                <a:ea typeface="+mn-ea"/>
              </a:rPr>
              <a:t>Analysis</a:t>
            </a:r>
            <a:endParaRPr lang="en-US" sz="1600" dirty="0">
              <a:solidFill>
                <a:prstClr val="black"/>
              </a:solidFill>
              <a:latin typeface="Calibri"/>
              <a:ea typeface="+mn-ea"/>
            </a:endParaRPr>
          </a:p>
        </p:txBody>
      </p:sp>
      <p:cxnSp>
        <p:nvCxnSpPr>
          <p:cNvPr id="30" name="Straight Arrow Connector 29"/>
          <p:cNvCxnSpPr>
            <a:stCxn id="7" idx="0"/>
            <a:endCxn id="8" idx="2"/>
          </p:cNvCxnSpPr>
          <p:nvPr/>
        </p:nvCxnSpPr>
        <p:spPr>
          <a:xfrm flipV="1">
            <a:off x="4229100" y="4947863"/>
            <a:ext cx="0" cy="76713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7" idx="2"/>
            <a:endCxn id="5" idx="2"/>
          </p:cNvCxnSpPr>
          <p:nvPr/>
        </p:nvCxnSpPr>
        <p:spPr>
          <a:xfrm flipH="1" flipV="1">
            <a:off x="1195655" y="4953000"/>
            <a:ext cx="1966645" cy="12573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4233264" y="4993881"/>
            <a:ext cx="6626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prstClr val="black"/>
                </a:solidFill>
                <a:latin typeface="Calibri"/>
                <a:ea typeface="+mn-ea"/>
              </a:rPr>
              <a:t>Uses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prstClr val="black"/>
                </a:solidFill>
                <a:latin typeface="Calibri"/>
                <a:ea typeface="+mn-ea"/>
              </a:rPr>
              <a:t>Tools</a:t>
            </a:r>
            <a:endParaRPr lang="en-US" sz="1800" dirty="0">
              <a:solidFill>
                <a:prstClr val="black"/>
              </a:solidFill>
              <a:latin typeface="Calibri"/>
              <a:ea typeface="+mn-ea"/>
            </a:endParaRPr>
          </a:p>
        </p:txBody>
      </p:sp>
      <p:sp>
        <p:nvSpPr>
          <p:cNvPr id="38" name="TextBox 37"/>
          <p:cNvSpPr txBox="1"/>
          <p:nvPr/>
        </p:nvSpPr>
        <p:spPr>
          <a:xfrm rot="2121947">
            <a:off x="1666780" y="5422611"/>
            <a:ext cx="12230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600" dirty="0" smtClean="0">
                <a:solidFill>
                  <a:prstClr val="black"/>
                </a:solidFill>
                <a:latin typeface="Calibri"/>
                <a:ea typeface="+mn-ea"/>
              </a:rPr>
              <a:t>Collaborates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600" dirty="0" smtClean="0">
                <a:solidFill>
                  <a:prstClr val="black"/>
                </a:solidFill>
                <a:latin typeface="Calibri"/>
                <a:ea typeface="+mn-ea"/>
              </a:rPr>
              <a:t>Using VF</a:t>
            </a:r>
            <a:endParaRPr lang="en-US" sz="1600" dirty="0">
              <a:solidFill>
                <a:prstClr val="black"/>
              </a:solidFill>
              <a:latin typeface="Calibri"/>
              <a:ea typeface="+mn-ea"/>
            </a:endParaRPr>
          </a:p>
        </p:txBody>
      </p:sp>
      <p:cxnSp>
        <p:nvCxnSpPr>
          <p:cNvPr id="25" name="Straight Arrow Connector 24"/>
          <p:cNvCxnSpPr>
            <a:stCxn id="8" idx="0"/>
            <a:endCxn id="3" idx="2"/>
          </p:cNvCxnSpPr>
          <p:nvPr/>
        </p:nvCxnSpPr>
        <p:spPr>
          <a:xfrm flipV="1">
            <a:off x="4229100" y="2488417"/>
            <a:ext cx="684049" cy="146884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 rot="17724375">
            <a:off x="3860012" y="2929589"/>
            <a:ext cx="14590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600" dirty="0" smtClean="0">
                <a:solidFill>
                  <a:prstClr val="black"/>
                </a:solidFill>
                <a:latin typeface="Calibri"/>
                <a:ea typeface="+mn-ea"/>
              </a:rPr>
              <a:t>Submit Designs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600" dirty="0" smtClean="0">
                <a:solidFill>
                  <a:prstClr val="black"/>
                </a:solidFill>
                <a:latin typeface="Calibri"/>
                <a:ea typeface="+mn-ea"/>
              </a:rPr>
              <a:t>KPP Data</a:t>
            </a:r>
            <a:endParaRPr lang="en-US" sz="1600" dirty="0">
              <a:solidFill>
                <a:prstClr val="black"/>
              </a:solidFill>
              <a:latin typeface="Calibri"/>
              <a:ea typeface="+mn-ea"/>
            </a:endParaRPr>
          </a:p>
        </p:txBody>
      </p:sp>
      <p:cxnSp>
        <p:nvCxnSpPr>
          <p:cNvPr id="29" name="Straight Arrow Connector 28"/>
          <p:cNvCxnSpPr>
            <a:stCxn id="3" idx="2"/>
            <a:endCxn id="6" idx="0"/>
          </p:cNvCxnSpPr>
          <p:nvPr/>
        </p:nvCxnSpPr>
        <p:spPr>
          <a:xfrm>
            <a:off x="4913149" y="2488417"/>
            <a:ext cx="2744951" cy="150205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 rot="1800555">
            <a:off x="5763143" y="2870274"/>
            <a:ext cx="10871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600" dirty="0" smtClean="0">
                <a:solidFill>
                  <a:prstClr val="black"/>
                </a:solidFill>
                <a:latin typeface="Calibri"/>
                <a:ea typeface="+mn-ea"/>
              </a:rPr>
              <a:t>EBOM TDP</a:t>
            </a:r>
            <a:endParaRPr lang="en-US" sz="1600" dirty="0">
              <a:solidFill>
                <a:prstClr val="black"/>
              </a:solidFill>
              <a:latin typeface="Calibri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88751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381000"/>
            <a:ext cx="6934200" cy="838200"/>
          </a:xfrm>
          <a:solidFill>
            <a:schemeClr val="bg1"/>
          </a:solidFill>
        </p:spPr>
        <p:txBody>
          <a:bodyPr/>
          <a:lstStyle/>
          <a:p>
            <a:r>
              <a:rPr lang="en-US" sz="2800" dirty="0" smtClean="0"/>
              <a:t>Thread: CT2: Download and Configure </a:t>
            </a:r>
            <a:r>
              <a:rPr lang="en-US" sz="2800" dirty="0" err="1" smtClean="0"/>
              <a:t>Testbench</a:t>
            </a:r>
            <a:r>
              <a:rPr lang="en-US" sz="2800" dirty="0" smtClean="0"/>
              <a:t> for Dynamic Analysis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AA57D-7290-43B7-9CE1-2BE8AFF1B705}" type="slidenum">
              <a:rPr lang="en-US" smtClean="0"/>
              <a:pPr/>
              <a:t>30</a:t>
            </a:fld>
            <a:endParaRPr lang="en-US"/>
          </a:p>
        </p:txBody>
      </p:sp>
      <p:pic>
        <p:nvPicPr>
          <p:cNvPr id="6" name="Picture 5" descr="http://www.websequencediagrams.com/index.php?img=mscw21GDx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3488326"/>
            <a:ext cx="5562600" cy="3360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2425184"/>
              </p:ext>
            </p:extLst>
          </p:nvPr>
        </p:nvGraphicFramePr>
        <p:xfrm>
          <a:off x="152400" y="1447800"/>
          <a:ext cx="8839200" cy="1964461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457200"/>
                <a:gridCol w="2971800"/>
                <a:gridCol w="1676400"/>
                <a:gridCol w="2429655"/>
                <a:gridCol w="639997"/>
                <a:gridCol w="664148"/>
              </a:tblGrid>
              <a:tr h="228600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u="none" strike="noStrike" dirty="0">
                          <a:effectLst/>
                        </a:rPr>
                        <a:t>Step ID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u="none" strike="noStrike">
                          <a:effectLst/>
                        </a:rPr>
                        <a:t>Description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u="none" strike="noStrike">
                          <a:effectLst/>
                        </a:rPr>
                        <a:t>Pre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u="none" strike="noStrike">
                          <a:effectLst/>
                        </a:rPr>
                        <a:t>Post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u="none" strike="noStrike">
                          <a:effectLst/>
                        </a:rPr>
                        <a:t>Tool Used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u="none" strike="noStrike">
                          <a:effectLst/>
                        </a:rPr>
                        <a:t>Status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</a:tr>
              <a:tr h="318541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u="none" strike="noStrike">
                          <a:effectLst/>
                        </a:rPr>
                        <a:t>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u="none" strike="noStrike">
                          <a:effectLst/>
                        </a:rPr>
                        <a:t>User Finds Testbench on VF/Downloads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 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u="none" strike="noStrike">
                          <a:effectLst/>
                        </a:rPr>
                        <a:t>Empty Testbench model exists in CyPhy GME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u="none" strike="noStrike">
                          <a:effectLst/>
                        </a:rPr>
                        <a:t>MX.CP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u="none" strike="noStrike">
                          <a:effectLst/>
                        </a:rPr>
                        <a:t>Complete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</a:tr>
              <a:tr h="277318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u="none" strike="noStrike">
                          <a:effectLst/>
                        </a:rPr>
                        <a:t>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u="none" strike="noStrike">
                          <a:effectLst/>
                        </a:rPr>
                        <a:t>User Opens and Locates Subsystem to Test in Design, Instantiates  subsystem in Test Bench Model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u="none" strike="noStrike">
                          <a:effectLst/>
                        </a:rPr>
                        <a:t>Testbench with Test Components and Environment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u="none" strike="noStrike">
                          <a:effectLst/>
                        </a:rPr>
                        <a:t>Testbench with Test Components and Subsystem Under Test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u="none" strike="noStrike">
                          <a:effectLst/>
                        </a:rPr>
                        <a:t>MX.CP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u="none" strike="noStrike">
                          <a:effectLst/>
                        </a:rPr>
                        <a:t>Complete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</a:tr>
              <a:tr h="304800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u="none" strike="noStrike">
                          <a:effectLst/>
                        </a:rPr>
                        <a:t>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u="none" strike="noStrike">
                          <a:effectLst/>
                        </a:rPr>
                        <a:t>User Connects Test Components to Subsystem Instance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u="none" strike="noStrike">
                          <a:effectLst/>
                        </a:rPr>
                        <a:t>Testbench with Test Components and Subsystem Under Test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u="none" strike="noStrike">
                          <a:effectLst/>
                        </a:rPr>
                        <a:t>Testbench with Test Components and Subsystem Under Test Connected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u="none" strike="noStrike">
                          <a:effectLst/>
                        </a:rPr>
                        <a:t>MX.CP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u="none" strike="noStrike">
                          <a:effectLst/>
                        </a:rPr>
                        <a:t>Prototype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</a:tr>
              <a:tr h="318541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u="none" strike="noStrike">
                          <a:effectLst/>
                        </a:rPr>
                        <a:t>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u="none" strike="noStrike">
                          <a:effectLst/>
                        </a:rPr>
                        <a:t>Save Design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u="none" strike="noStrike">
                          <a:effectLst/>
                        </a:rPr>
                        <a:t>Complete Testbench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u="none" strike="noStrike">
                          <a:effectLst/>
                        </a:rPr>
                        <a:t>Testbench.json, System.json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u="none" strike="noStrike" dirty="0">
                          <a:effectLst/>
                        </a:rPr>
                        <a:t>MX.VFD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u="none" strike="noStrike" dirty="0">
                          <a:effectLst/>
                        </a:rPr>
                        <a:t>WBS-MX.VFD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>
                    <a:solidFill>
                      <a:srgbClr val="92D050"/>
                    </a:solidFill>
                  </a:tcPr>
                </a:tc>
              </a:tr>
              <a:tr h="184379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u="none" strike="noStrike">
                          <a:effectLst/>
                        </a:rPr>
                        <a:t>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u="none" strike="noStrike">
                          <a:effectLst/>
                        </a:rPr>
                        <a:t>Upload System Model to VF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u="none" strike="noStrike">
                          <a:effectLst/>
                        </a:rPr>
                        <a:t>Testbench.json, System.json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u="none" strike="noStrike">
                          <a:effectLst/>
                        </a:rPr>
                        <a:t>Testbench.json, System.json in VF Project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u="none" strike="noStrike">
                          <a:effectLst/>
                        </a:rPr>
                        <a:t>VF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u="none" strike="noStrike" dirty="0">
                          <a:effectLst/>
                        </a:rPr>
                        <a:t>Prototype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</a:tr>
            </a:tbl>
          </a:graphicData>
        </a:graphic>
      </p:graphicFrame>
      <p:sp>
        <p:nvSpPr>
          <p:cNvPr id="7" name="Oval 6"/>
          <p:cNvSpPr/>
          <p:nvPr/>
        </p:nvSpPr>
        <p:spPr bwMode="auto">
          <a:xfrm>
            <a:off x="8306248" y="685800"/>
            <a:ext cx="838200" cy="762000"/>
          </a:xfrm>
          <a:prstGeom prst="ellipse">
            <a:avLst/>
          </a:prstGeom>
          <a:solidFill>
            <a:srgbClr val="92D05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AUG</a:t>
            </a:r>
          </a:p>
        </p:txBody>
      </p:sp>
      <p:sp>
        <p:nvSpPr>
          <p:cNvPr id="3" name="Left Arrow 2"/>
          <p:cNvSpPr/>
          <p:nvPr/>
        </p:nvSpPr>
        <p:spPr bwMode="auto">
          <a:xfrm>
            <a:off x="6130962" y="4933200"/>
            <a:ext cx="2327238" cy="553200"/>
          </a:xfrm>
          <a:prstGeom prst="leftArrow">
            <a:avLst/>
          </a:prstGeom>
          <a:solidFill>
            <a:srgbClr val="00B0F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</a:rPr>
              <a:t>TestBench</a:t>
            </a:r>
            <a:r>
              <a:rPr kumimoji="0" lang="en-US" sz="11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rPr>
              <a:t> Interchange </a:t>
            </a:r>
            <a:r>
              <a:rPr lang="en-US" sz="1100" dirty="0" smtClean="0">
                <a:solidFill>
                  <a:schemeClr val="bg1"/>
                </a:solidFill>
              </a:rPr>
              <a:t>Format TBD. </a:t>
            </a:r>
            <a:endParaRPr kumimoji="0" lang="en-US" sz="11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</a:endParaRPr>
          </a:p>
        </p:txBody>
      </p:sp>
      <p:sp>
        <p:nvSpPr>
          <p:cNvPr id="8" name="Left Arrow 7"/>
          <p:cNvSpPr/>
          <p:nvPr/>
        </p:nvSpPr>
        <p:spPr bwMode="auto">
          <a:xfrm rot="713912">
            <a:off x="6168706" y="5388921"/>
            <a:ext cx="1795183" cy="553200"/>
          </a:xfrm>
          <a:prstGeom prst="leftArrow">
            <a:avLst/>
          </a:prstGeom>
          <a:solidFill>
            <a:srgbClr val="92D05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100" dirty="0" err="1" smtClean="0">
                <a:solidFill>
                  <a:schemeClr val="bg1"/>
                </a:solidFill>
              </a:rPr>
              <a:t>CyPhyXML</a:t>
            </a:r>
            <a:r>
              <a:rPr lang="en-US" sz="1100" dirty="0" smtClean="0">
                <a:solidFill>
                  <a:schemeClr val="bg1"/>
                </a:solidFill>
              </a:rPr>
              <a:t> Workaround. </a:t>
            </a:r>
            <a:endParaRPr kumimoji="0" lang="en-US" sz="11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574249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381000"/>
            <a:ext cx="6934200" cy="838200"/>
          </a:xfrm>
          <a:solidFill>
            <a:schemeClr val="bg1"/>
          </a:solidFill>
        </p:spPr>
        <p:txBody>
          <a:bodyPr/>
          <a:lstStyle/>
          <a:p>
            <a:r>
              <a:rPr lang="en-US" sz="2800" dirty="0" smtClean="0"/>
              <a:t>Thread: AD1a: Execute </a:t>
            </a:r>
            <a:r>
              <a:rPr lang="en-US" sz="2800" dirty="0" err="1" smtClean="0"/>
              <a:t>Testbench</a:t>
            </a:r>
            <a:r>
              <a:rPr lang="en-US" sz="2800" dirty="0" smtClean="0"/>
              <a:t> for Dynamic Analysis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AA57D-7290-43B7-9CE1-2BE8AFF1B705}" type="slidenum">
              <a:rPr lang="en-US" smtClean="0"/>
              <a:pPr/>
              <a:t>31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9978364"/>
              </p:ext>
            </p:extLst>
          </p:nvPr>
        </p:nvGraphicFramePr>
        <p:xfrm>
          <a:off x="152400" y="1219200"/>
          <a:ext cx="8839200" cy="233172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770775"/>
                <a:gridCol w="2353425"/>
                <a:gridCol w="1524000"/>
                <a:gridCol w="1677175"/>
                <a:gridCol w="592044"/>
                <a:gridCol w="614385"/>
                <a:gridCol w="1307396"/>
              </a:tblGrid>
              <a:tr h="322953"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u="none" strike="noStrike" dirty="0">
                          <a:effectLst/>
                        </a:rPr>
                        <a:t>Step ID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u="none" strike="noStrike">
                          <a:effectLst/>
                        </a:rPr>
                        <a:t>Description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u="none" strike="noStrike">
                          <a:effectLst/>
                        </a:rPr>
                        <a:t>Pre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u="none" strike="noStrike">
                          <a:effectLst/>
                        </a:rPr>
                        <a:t>Post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u="none" strike="noStrike">
                          <a:effectLst/>
                        </a:rPr>
                        <a:t>Tool Used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u="none" strike="noStrike">
                          <a:effectLst/>
                        </a:rPr>
                        <a:t>Status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u="none" strike="noStrike">
                          <a:effectLst/>
                        </a:rPr>
                        <a:t>WBS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</a:tr>
              <a:tr h="322953"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u="none" strike="noStrike">
                          <a:effectLst/>
                        </a:rPr>
                        <a:t>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u="none" strike="noStrike">
                          <a:effectLst/>
                        </a:rPr>
                        <a:t>User Opens TestBench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u="none" strike="noStrike">
                          <a:effectLst/>
                        </a:rPr>
                        <a:t>Testbench model exists in CyPhy GME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u="none" strike="noStrike">
                          <a:effectLst/>
                        </a:rPr>
                        <a:t>Model Open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u="none" strike="noStrike">
                          <a:effectLst/>
                        </a:rPr>
                        <a:t>MX.CP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u="none" strike="noStrike">
                          <a:effectLst/>
                        </a:rPr>
                        <a:t>Complete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u="none" strike="noStrike">
                          <a:effectLst/>
                        </a:rPr>
                        <a:t>MX.MAS.1,2,6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</a:tr>
              <a:tr h="497094"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u="none" strike="noStrike">
                          <a:effectLst/>
                        </a:rPr>
                        <a:t>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u="none" strike="noStrike">
                          <a:effectLst/>
                        </a:rPr>
                        <a:t>Execute master Interpreter on Testbench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u="none" strike="noStrike">
                          <a:effectLst/>
                        </a:rPr>
                        <a:t>Testbench model open in GME, Dynamics Composer tool available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u="none" strike="noStrike">
                          <a:effectLst/>
                        </a:rPr>
                        <a:t>Testbench directory with a number of .mo files is created fresh on user's local workstation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u="none" strike="noStrike">
                          <a:effectLst/>
                        </a:rPr>
                        <a:t>MX.MAS, MX.DYN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u="none" strike="noStrike">
                          <a:effectLst/>
                        </a:rPr>
                        <a:t>Prototype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u="none" strike="noStrike">
                          <a:effectLst/>
                        </a:rPr>
                        <a:t>MX.MAS.1,2,6, MX.DYN.01.*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</a:tr>
              <a:tr h="484429"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u="none" strike="noStrike">
                          <a:effectLst/>
                        </a:rPr>
                        <a:t>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u="none" strike="noStrike">
                          <a:effectLst/>
                        </a:rPr>
                        <a:t>User Opens generated Modelica projects OR Composer Auto Executes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u="none" strike="noStrike">
                          <a:effectLst/>
                        </a:rPr>
                        <a:t>Existing package.mo under the testbench directory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u="none" strike="noStrike">
                          <a:effectLst/>
                        </a:rPr>
                        <a:t>Modelica editor opens the package and is able to run the testbench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u="none" strike="noStrike">
                          <a:effectLst/>
                        </a:rPr>
                        <a:t>MX.MOD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u="none" strike="noStrike">
                          <a:effectLst/>
                        </a:rPr>
                        <a:t>Prototype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u="none" strike="noStrike" dirty="0">
                          <a:effectLst/>
                        </a:rPr>
                        <a:t>MX.MOD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</a:tr>
              <a:tr h="429971"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u="none" strike="noStrike">
                          <a:effectLst/>
                        </a:rPr>
                        <a:t>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u="none" strike="noStrike">
                          <a:effectLst/>
                        </a:rPr>
                        <a:t>Run generated Modelica model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u="none" strike="noStrike">
                          <a:effectLst/>
                        </a:rPr>
                        <a:t>Existing  modelica models generated from testbench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u="none" strike="noStrike" dirty="0">
                          <a:effectLst/>
                        </a:rPr>
                        <a:t>Run log from </a:t>
                      </a:r>
                      <a:r>
                        <a:rPr lang="en-US" sz="900" u="none" strike="noStrike" dirty="0" err="1">
                          <a:effectLst/>
                        </a:rPr>
                        <a:t>Modelica</a:t>
                      </a:r>
                      <a:r>
                        <a:rPr lang="en-US" sz="900" u="none" strike="noStrike" dirty="0">
                          <a:effectLst/>
                        </a:rPr>
                        <a:t>, Data on Disk(MAT, CSV, PLT). Metrics Generated for DASHBOARD</a:t>
                      </a:r>
                      <a:r>
                        <a:rPr lang="en-US" sz="900" u="none" strike="noStrike" dirty="0" smtClean="0">
                          <a:effectLst/>
                        </a:rPr>
                        <a:t>,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u="none" strike="noStrike">
                          <a:effectLst/>
                        </a:rPr>
                        <a:t>MX.MOD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u="none" strike="noStrike">
                          <a:effectLst/>
                        </a:rPr>
                        <a:t>Prototype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u="none" strike="noStrike">
                          <a:effectLst/>
                        </a:rPr>
                        <a:t>MX.MOD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</a:tr>
              <a:tr h="235777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Check Results into VehicleForge (ADD+COMMIT)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 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 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 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 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MX.DYN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</a:tr>
            </a:tbl>
          </a:graphicData>
        </a:graphic>
      </p:graphicFrame>
      <p:pic>
        <p:nvPicPr>
          <p:cNvPr id="14338" name="Picture 2" descr="http://www.websequencediagrams.com/index.php?img=msc2E8D1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3505200"/>
            <a:ext cx="8067675" cy="3310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Left Arrow 5"/>
          <p:cNvSpPr/>
          <p:nvPr/>
        </p:nvSpPr>
        <p:spPr bwMode="auto">
          <a:xfrm rot="20523340">
            <a:off x="6248400" y="4649422"/>
            <a:ext cx="2327238" cy="553200"/>
          </a:xfrm>
          <a:prstGeom prst="leftArrow">
            <a:avLst/>
          </a:prstGeom>
          <a:solidFill>
            <a:srgbClr val="00B0F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100" dirty="0" smtClean="0">
                <a:solidFill>
                  <a:schemeClr val="bg1"/>
                </a:solidFill>
              </a:rPr>
              <a:t>C2M2L Model X OM/</a:t>
            </a:r>
            <a:r>
              <a:rPr lang="en-US" sz="1100" dirty="0" err="1" smtClean="0">
                <a:solidFill>
                  <a:schemeClr val="bg1"/>
                </a:solidFill>
              </a:rPr>
              <a:t>Dymola</a:t>
            </a:r>
            <a:r>
              <a:rPr lang="en-US" sz="1100" dirty="0" smtClean="0">
                <a:solidFill>
                  <a:schemeClr val="bg1"/>
                </a:solidFill>
              </a:rPr>
              <a:t> </a:t>
            </a:r>
            <a:r>
              <a:rPr lang="en-US" sz="1100" dirty="0" err="1" smtClean="0">
                <a:solidFill>
                  <a:schemeClr val="bg1"/>
                </a:solidFill>
              </a:rPr>
              <a:t>Dep</a:t>
            </a:r>
            <a:endParaRPr kumimoji="0" lang="en-US" sz="11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691895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381000"/>
            <a:ext cx="6934200" cy="838200"/>
          </a:xfrm>
          <a:solidFill>
            <a:schemeClr val="bg1"/>
          </a:solidFill>
        </p:spPr>
        <p:txBody>
          <a:bodyPr/>
          <a:lstStyle/>
          <a:p>
            <a:r>
              <a:rPr lang="en-US" sz="2800" dirty="0" smtClean="0"/>
              <a:t>Thread: AD2a: Visualize Results from Dynamics </a:t>
            </a:r>
            <a:r>
              <a:rPr lang="en-US" sz="2800" dirty="0" err="1" smtClean="0"/>
              <a:t>Testbench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AA57D-7290-43B7-9CE1-2BE8AFF1B705}" type="slidenum">
              <a:rPr lang="en-US" smtClean="0"/>
              <a:pPr/>
              <a:t>32</a:t>
            </a:fld>
            <a:endParaRPr lang="en-US"/>
          </a:p>
        </p:txBody>
      </p:sp>
      <p:pic>
        <p:nvPicPr>
          <p:cNvPr id="6" name="Picture 5" descr="http://www.websequencediagrams.com/index.php?img=mscgwXF0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3733800"/>
            <a:ext cx="6448425" cy="3081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8118571"/>
              </p:ext>
            </p:extLst>
          </p:nvPr>
        </p:nvGraphicFramePr>
        <p:xfrm>
          <a:off x="180975" y="1420768"/>
          <a:ext cx="8991600" cy="2170157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457200"/>
                <a:gridCol w="4288404"/>
                <a:gridCol w="1288363"/>
                <a:gridCol w="1344378"/>
                <a:gridCol w="791690"/>
                <a:gridCol w="821565"/>
              </a:tblGrid>
              <a:tr h="225513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u="none" strike="noStrike">
                          <a:effectLst/>
                        </a:rPr>
                        <a:t>Step ID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u="none" strike="noStrike">
                          <a:effectLst/>
                        </a:rPr>
                        <a:t>Description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u="none" strike="noStrike">
                          <a:effectLst/>
                        </a:rPr>
                        <a:t>Pre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u="none" strike="noStrike">
                          <a:effectLst/>
                        </a:rPr>
                        <a:t>Post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u="none" strike="noStrike">
                          <a:effectLst/>
                        </a:rPr>
                        <a:t>Tool Used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u="none" strike="noStrike">
                          <a:effectLst/>
                        </a:rPr>
                        <a:t>Status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</a:tr>
              <a:tr h="499931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u="none" strike="noStrike" dirty="0">
                          <a:effectLst/>
                        </a:rPr>
                        <a:t>1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u="none" strike="noStrike">
                          <a:effectLst/>
                        </a:rPr>
                        <a:t>User reviews available test bench data, selects an analysis, and launches viz tool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u="none" strike="noStrike">
                          <a:effectLst/>
                        </a:rPr>
                        <a:t>Testbench data on local, index file on local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u="none" strike="noStrike" dirty="0" err="1">
                          <a:effectLst/>
                        </a:rPr>
                        <a:t>Viz</a:t>
                      </a:r>
                      <a:r>
                        <a:rPr lang="en-US" sz="1000" u="none" strike="noStrike" dirty="0">
                          <a:effectLst/>
                        </a:rPr>
                        <a:t> tool launched on target data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u="none" strike="noStrike" dirty="0">
                          <a:effectLst/>
                        </a:rPr>
                        <a:t>MX.DAS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u="none" strike="noStrike" dirty="0">
                          <a:effectLst/>
                        </a:rPr>
                        <a:t>Prototype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</a:tr>
              <a:tr h="381000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u="none" strike="noStrike">
                          <a:effectLst/>
                        </a:rPr>
                        <a:t>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u="none" strike="noStrike">
                          <a:effectLst/>
                        </a:rPr>
                        <a:t>User Browses Available Simulation Data, Selects Variables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u="none" strike="noStrike">
                          <a:effectLst/>
                        </a:rPr>
                        <a:t>Viz Tool Launched on target data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u="none" strike="noStrike">
                          <a:effectLst/>
                        </a:rPr>
                        <a:t>Plots for data appear for interpretation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u="none" strike="noStrike">
                          <a:effectLst/>
                        </a:rPr>
                        <a:t>MX.DAS, MX&gt;RDV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u="none" strike="noStrike">
                          <a:effectLst/>
                        </a:rPr>
                        <a:t>Prototype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</a:tr>
              <a:tr h="381000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u="none" strike="noStrike">
                          <a:effectLst/>
                        </a:rPr>
                        <a:t>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u="none" strike="noStrike">
                          <a:effectLst/>
                        </a:rPr>
                        <a:t>Repeat for Other Signals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u="none" strike="noStrike">
                          <a:effectLst/>
                        </a:rPr>
                        <a:t>Viz Tool Launched on target data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u="none" strike="noStrike">
                          <a:effectLst/>
                        </a:rPr>
                        <a:t>Plots Visible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u="none" strike="noStrike">
                          <a:effectLst/>
                        </a:rPr>
                        <a:t>MX.DAS, MX&gt;RDV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u="none" strike="noStrike">
                          <a:effectLst/>
                        </a:rPr>
                        <a:t>Prototype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</a:tr>
              <a:tr h="304800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u="none" strike="noStrike">
                          <a:effectLst/>
                        </a:rPr>
                        <a:t>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u="none" strike="noStrike">
                          <a:effectLst/>
                        </a:rPr>
                        <a:t>Potentially Save Plot Plot, Notes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u="none" strike="noStrike">
                          <a:effectLst/>
                        </a:rPr>
                        <a:t>Plots Visible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u="none" strike="noStrike">
                          <a:effectLst/>
                        </a:rPr>
                        <a:t>Plot Image Saved, Link/Spec to Regen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u="none" strike="noStrike">
                          <a:effectLst/>
                        </a:rPr>
                        <a:t>MX.DAS, MX&gt;RDV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u="none" strike="noStrike">
                          <a:effectLst/>
                        </a:rPr>
                        <a:t>COTS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</a:tr>
              <a:tr h="377913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u="none" strike="noStrike">
                          <a:effectLst/>
                        </a:rPr>
                        <a:t>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u="none" strike="noStrike">
                          <a:effectLst/>
                        </a:rPr>
                        <a:t>Create Issue Tracking/Wiki/Notification for Team Collaboration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u="none" strike="noStrike">
                          <a:effectLst/>
                        </a:rPr>
                        <a:t>Image/Link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u="none" strike="noStrike">
                          <a:effectLst/>
                        </a:rPr>
                        <a:t>VF Collaboration Action Launched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u="none" strike="noStrike">
                          <a:effectLst/>
                        </a:rPr>
                        <a:t>VF.TIX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u="none" strike="noStrike" dirty="0">
                          <a:effectLst/>
                        </a:rPr>
                        <a:t>Gap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</a:tr>
            </a:tbl>
          </a:graphicData>
        </a:graphic>
      </p:graphicFrame>
      <p:sp>
        <p:nvSpPr>
          <p:cNvPr id="7" name="Left Arrow 6"/>
          <p:cNvSpPr/>
          <p:nvPr/>
        </p:nvSpPr>
        <p:spPr bwMode="auto">
          <a:xfrm rot="20523340">
            <a:off x="6505616" y="5069448"/>
            <a:ext cx="2327238" cy="553200"/>
          </a:xfrm>
          <a:prstGeom prst="leftArrow">
            <a:avLst/>
          </a:prstGeom>
          <a:solidFill>
            <a:srgbClr val="00B0F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100" dirty="0" smtClean="0">
                <a:solidFill>
                  <a:schemeClr val="bg1"/>
                </a:solidFill>
              </a:rPr>
              <a:t>E-Tank or Local (</a:t>
            </a:r>
            <a:r>
              <a:rPr lang="en-US" sz="1100" dirty="0" err="1" smtClean="0">
                <a:solidFill>
                  <a:schemeClr val="bg1"/>
                </a:solidFill>
              </a:rPr>
              <a:t>Dev</a:t>
            </a:r>
            <a:r>
              <a:rPr lang="en-US" sz="1100" dirty="0" smtClean="0">
                <a:solidFill>
                  <a:schemeClr val="bg1"/>
                </a:solidFill>
              </a:rPr>
              <a:t> Needed)</a:t>
            </a:r>
            <a:endParaRPr kumimoji="0" lang="en-US" sz="11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222724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DEMO: </a:t>
            </a:r>
            <a:br>
              <a:rPr lang="en-US" dirty="0" smtClean="0"/>
            </a:br>
            <a:r>
              <a:rPr lang="en-US" dirty="0" smtClean="0"/>
              <a:t>Design </a:t>
            </a:r>
            <a:r>
              <a:rPr lang="en-US" dirty="0" err="1" smtClean="0"/>
              <a:t>Activites</a:t>
            </a:r>
            <a:r>
              <a:rPr lang="en-US" dirty="0" smtClean="0"/>
              <a:t>: Model Mods &amp; Analysis/Visualization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ln>
            <a:solidFill>
              <a:srgbClr val="FFFF00"/>
            </a:solidFill>
          </a:ln>
        </p:spPr>
        <p:txBody>
          <a:bodyPr/>
          <a:lstStyle/>
          <a:p>
            <a:r>
              <a:rPr lang="en-US" dirty="0" err="1" smtClean="0"/>
              <a:t>Zsolt</a:t>
            </a:r>
            <a:r>
              <a:rPr lang="en-US" dirty="0" smtClean="0"/>
              <a:t> </a:t>
            </a:r>
            <a:r>
              <a:rPr lang="en-US" dirty="0" err="1" smtClean="0"/>
              <a:t>Lattmann</a:t>
            </a:r>
            <a:r>
              <a:rPr lang="en-US" dirty="0" smtClean="0"/>
              <a:t>: </a:t>
            </a:r>
          </a:p>
          <a:p>
            <a:pPr lvl="1"/>
            <a:r>
              <a:rPr lang="en-US" dirty="0" smtClean="0"/>
              <a:t>Load Seed Design</a:t>
            </a:r>
          </a:p>
          <a:p>
            <a:pPr lvl="1"/>
            <a:r>
              <a:rPr lang="en-US" dirty="0" smtClean="0">
                <a:solidFill>
                  <a:srgbClr val="FFFF00"/>
                </a:solidFill>
              </a:rPr>
              <a:t>&lt;Skip CD1/CC3 Design/Component Import&gt;</a:t>
            </a:r>
          </a:p>
          <a:p>
            <a:pPr lvl="1"/>
            <a:r>
              <a:rPr lang="en-US" dirty="0" smtClean="0"/>
              <a:t>CD5: Modify Design RLC || MSD</a:t>
            </a:r>
          </a:p>
          <a:p>
            <a:pPr lvl="1"/>
            <a:r>
              <a:rPr lang="en-US" dirty="0" smtClean="0"/>
              <a:t>CT2: Configure Test Bench</a:t>
            </a:r>
          </a:p>
          <a:p>
            <a:pPr lvl="1"/>
            <a:r>
              <a:rPr lang="en-US" dirty="0" smtClean="0"/>
              <a:t>AD1a/AD2a: Generate &amp; Visualize Dynamics</a:t>
            </a:r>
          </a:p>
          <a:p>
            <a:pPr lvl="1"/>
            <a:r>
              <a:rPr lang="en-US" dirty="0" smtClean="0"/>
              <a:t>Repeat for Design Space</a:t>
            </a:r>
          </a:p>
          <a:p>
            <a:pPr lvl="2"/>
            <a:r>
              <a:rPr lang="en-US" dirty="0" smtClean="0"/>
              <a:t>CD5-DS: </a:t>
            </a:r>
            <a:r>
              <a:rPr lang="en-US" dirty="0"/>
              <a:t>Modify Design RLC || MSD</a:t>
            </a:r>
          </a:p>
          <a:p>
            <a:pPr lvl="2"/>
            <a:r>
              <a:rPr lang="en-US" dirty="0"/>
              <a:t>CT2: Configure Test Bench</a:t>
            </a:r>
          </a:p>
          <a:p>
            <a:pPr lvl="2"/>
            <a:r>
              <a:rPr lang="en-US" dirty="0"/>
              <a:t>AD1a/AD2a: Generate &amp; Visualize Dynamics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AA57D-7290-43B7-9CE1-2BE8AFF1B705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75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Key Tasks Under Development</a:t>
            </a: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AA57D-7290-43B7-9CE1-2BE8AFF1B705}" type="slidenum">
              <a:rPr lang="en-US" smtClean="0"/>
              <a:pPr/>
              <a:t>34</a:t>
            </a:fld>
            <a:endParaRPr lang="en-US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779" y="1371600"/>
            <a:ext cx="8372475" cy="18368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779" y="3352800"/>
            <a:ext cx="8086725" cy="16307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5" y="5181600"/>
            <a:ext cx="8658225" cy="10773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48302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Tasks Under Development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AA57D-7290-43B7-9CE1-2BE8AFF1B705}" type="slidenum">
              <a:rPr lang="en-US" smtClean="0"/>
              <a:pPr/>
              <a:t>35</a:t>
            </a:fld>
            <a:endParaRPr lang="en-US"/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251" y="1143000"/>
            <a:ext cx="9118151" cy="10301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58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2" y="2301739"/>
            <a:ext cx="9148763" cy="2041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584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56" y="4495800"/>
            <a:ext cx="8982076" cy="23171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2252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066800" y="381000"/>
            <a:ext cx="6934200" cy="838200"/>
          </a:xfrm>
          <a:solidFill>
            <a:schemeClr val="bg1"/>
          </a:solidFill>
        </p:spPr>
        <p:txBody>
          <a:bodyPr/>
          <a:lstStyle/>
          <a:p>
            <a:r>
              <a:rPr lang="en-US" dirty="0" smtClean="0"/>
              <a:t>Vignette: Change Design Structure, Evaluate Metrics/Score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685798" y="1371600"/>
            <a:ext cx="7772400" cy="2057400"/>
          </a:xfrm>
        </p:spPr>
        <p:txBody>
          <a:bodyPr/>
          <a:lstStyle/>
          <a:p>
            <a:r>
              <a:rPr lang="en-US" sz="1800" dirty="0" smtClean="0"/>
              <a:t>Type: Design and Analysis Activity</a:t>
            </a:r>
          </a:p>
          <a:p>
            <a:r>
              <a:rPr lang="en-US" sz="1800" dirty="0" smtClean="0"/>
              <a:t>Before: Project with Initial Design</a:t>
            </a:r>
          </a:p>
          <a:p>
            <a:r>
              <a:rPr lang="en-US" sz="1800" dirty="0" smtClean="0"/>
              <a:t>After: </a:t>
            </a:r>
          </a:p>
          <a:p>
            <a:pPr lvl="1"/>
            <a:r>
              <a:rPr lang="en-US" sz="1400" dirty="0" smtClean="0"/>
              <a:t>Project Modified with New Structure</a:t>
            </a:r>
          </a:p>
          <a:p>
            <a:pPr lvl="1"/>
            <a:r>
              <a:rPr lang="en-US" sz="1400" dirty="0"/>
              <a:t>New Design Analyzed via Dynamics </a:t>
            </a:r>
            <a:r>
              <a:rPr lang="en-US" sz="1400" dirty="0" smtClean="0"/>
              <a:t>Test Benches</a:t>
            </a:r>
            <a:endParaRPr lang="en-US" sz="1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AA57D-7290-43B7-9CE1-2BE8AFF1B705}" type="slidenum">
              <a:rPr lang="en-US">
                <a:solidFill>
                  <a:srgbClr val="FFFFCC"/>
                </a:solidFill>
              </a:rPr>
              <a:pPr/>
              <a:t>36</a:t>
            </a:fld>
            <a:endParaRPr lang="en-US">
              <a:solidFill>
                <a:srgbClr val="FFFFCC"/>
              </a:solidFill>
            </a:endParaRPr>
          </a:p>
        </p:txBody>
      </p:sp>
      <p:pic>
        <p:nvPicPr>
          <p:cNvPr id="8" name="Picture 7" descr="http://www.websequencediagrams.com/index.php?img=mscHZWlAI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75" y="3505200"/>
            <a:ext cx="9039225" cy="3228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7543800" y="1854200"/>
            <a:ext cx="16814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800">
                <a:latin typeface="+mj-lt"/>
              </a:defRPr>
            </a:lvl1pPr>
          </a:lstStyle>
          <a:p>
            <a:r>
              <a:rPr lang="en-US" dirty="0" smtClean="0"/>
              <a:t>OM &amp;</a:t>
            </a:r>
            <a:r>
              <a:rPr lang="en-US" dirty="0" err="1" smtClean="0"/>
              <a:t>Dymola</a:t>
            </a:r>
            <a:endParaRPr lang="en-US" dirty="0" smtClean="0"/>
          </a:p>
          <a:p>
            <a:r>
              <a:rPr lang="en-US" dirty="0" smtClean="0"/>
              <a:t>Dep. On Comp</a:t>
            </a:r>
            <a:endParaRPr lang="en-US" dirty="0"/>
          </a:p>
        </p:txBody>
      </p:sp>
      <p:sp>
        <p:nvSpPr>
          <p:cNvPr id="11" name="Oval 10"/>
          <p:cNvSpPr/>
          <p:nvPr/>
        </p:nvSpPr>
        <p:spPr bwMode="auto">
          <a:xfrm>
            <a:off x="6718300" y="1839191"/>
            <a:ext cx="838200" cy="762000"/>
          </a:xfrm>
          <a:prstGeom prst="ellipse">
            <a:avLst/>
          </a:prstGeom>
          <a:solidFill>
            <a:srgbClr val="92D05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AUG</a:t>
            </a:r>
          </a:p>
        </p:txBody>
      </p:sp>
    </p:spTree>
    <p:extLst>
      <p:ext uri="{BB962C8B-B14F-4D97-AF65-F5344CB8AC3E}">
        <p14:creationId xmlns:p14="http://schemas.microsoft.com/office/powerpoint/2010/main" val="2121510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381000"/>
            <a:ext cx="6934200" cy="838200"/>
          </a:xfrm>
          <a:solidFill>
            <a:schemeClr val="bg1"/>
          </a:solidFill>
        </p:spPr>
        <p:txBody>
          <a:bodyPr/>
          <a:lstStyle/>
          <a:p>
            <a:r>
              <a:rPr lang="en-US" sz="2800" dirty="0" smtClean="0"/>
              <a:t>Thread: CD6_DS: Change Structure in Design Space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AA57D-7290-43B7-9CE1-2BE8AFF1B705}" type="slidenum">
              <a:rPr lang="en-US" smtClean="0"/>
              <a:pPr/>
              <a:t>37</a:t>
            </a:fld>
            <a:endParaRPr lang="en-US"/>
          </a:p>
        </p:txBody>
      </p:sp>
      <p:pic>
        <p:nvPicPr>
          <p:cNvPr id="6" name="Picture 5" descr="http://www.websequencediagrams.com/index.php?img=mscSmj6u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99" y="3581400"/>
            <a:ext cx="8925709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8212751"/>
              </p:ext>
            </p:extLst>
          </p:nvPr>
        </p:nvGraphicFramePr>
        <p:xfrm>
          <a:off x="157552" y="1516569"/>
          <a:ext cx="8763002" cy="2064831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717788"/>
                <a:gridCol w="2809038"/>
                <a:gridCol w="1518400"/>
                <a:gridCol w="2061342"/>
                <a:gridCol w="487728"/>
                <a:gridCol w="487728"/>
                <a:gridCol w="680978"/>
              </a:tblGrid>
              <a:tr h="277293"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b="1" u="none" strike="noStrike" dirty="0">
                          <a:effectLst/>
                        </a:rPr>
                        <a:t>Step ID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b="1" u="none" strike="noStrike" dirty="0">
                          <a:effectLst/>
                        </a:rPr>
                        <a:t>Description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b="1" u="none" strike="noStrike">
                          <a:effectLst/>
                        </a:rPr>
                        <a:t>Pre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b="1" u="none" strike="noStrike">
                          <a:effectLst/>
                        </a:rPr>
                        <a:t>Post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b="1" u="none" strike="noStrike">
                          <a:effectLst/>
                        </a:rPr>
                        <a:t>Tool Used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b="1" u="none" strike="noStrike">
                          <a:effectLst/>
                        </a:rPr>
                        <a:t>Function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b="1" u="none" strike="noStrike">
                          <a:effectLst/>
                        </a:rPr>
                        <a:t>Status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</a:tr>
              <a:tr h="263428"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b="1" u="none" strike="noStrike">
                          <a:effectLst/>
                        </a:rPr>
                        <a:t>1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b="1" u="none" strike="noStrike" dirty="0">
                          <a:effectLst/>
                        </a:rPr>
                        <a:t>Convert Design Point to Design Space(If needed)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b="1" u="none" strike="noStrike">
                          <a:effectLst/>
                        </a:rPr>
                        <a:t>Simple Point Design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b="1" u="none" strike="noStrike">
                          <a:effectLst/>
                        </a:rPr>
                        <a:t>Design Space with 1 config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b="1" u="none" strike="noStrike">
                          <a:effectLst/>
                        </a:rPr>
                        <a:t>MX.DSE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b="1" u="none" strike="noStrike">
                          <a:effectLst/>
                        </a:rPr>
                        <a:t>Util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b="1" u="none" strike="noStrike">
                          <a:effectLst/>
                        </a:rPr>
                        <a:t>Prototype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</a:tr>
              <a:tr h="241553"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b="1" u="none" strike="noStrike">
                          <a:effectLst/>
                        </a:rPr>
                        <a:t>2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b="1" u="none" strike="noStrike">
                          <a:effectLst/>
                        </a:rPr>
                        <a:t>Convert Component/Assembly  to Design/ Alternative Container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b="1" u="none" strike="noStrike">
                          <a:effectLst/>
                        </a:rPr>
                        <a:t>Simple Component/Assy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b="1" u="none" strike="noStrike">
                          <a:effectLst/>
                        </a:rPr>
                        <a:t>Design Alt Container with 1 Component option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b="1" u="none" strike="noStrike">
                          <a:effectLst/>
                        </a:rPr>
                        <a:t>MX.DSE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b="1" u="none" strike="noStrike">
                          <a:effectLst/>
                        </a:rPr>
                        <a:t>Util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b="1" u="none" strike="noStrike">
                          <a:effectLst/>
                        </a:rPr>
                        <a:t>Prototype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</a:tr>
              <a:tr h="241553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>
                          <a:effectLst/>
                        </a:rPr>
                        <a:t>3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b="1" u="none" strike="noStrike">
                          <a:effectLst/>
                        </a:rPr>
                        <a:t>Change Architecture (Add Components, Assemblies. Alternatives, …)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b="1" u="none" strike="noStrike">
                          <a:effectLst/>
                        </a:rPr>
                        <a:t>Simple Design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b="1" u="none" strike="noStrike">
                          <a:effectLst/>
                        </a:rPr>
                        <a:t>More Detailed Design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b="1" u="none" strike="noStrike">
                          <a:effectLst/>
                        </a:rPr>
                        <a:t>MX.CP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b="1" u="none" strike="noStrike">
                          <a:effectLst/>
                        </a:rPr>
                        <a:t>Editor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b="1" u="none" strike="noStrike">
                          <a:effectLst/>
                        </a:rPr>
                        <a:t>Complete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</a:tr>
              <a:tr h="138646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>
                          <a:effectLst/>
                        </a:rPr>
                        <a:t>4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b="1" u="none" strike="noStrike">
                          <a:effectLst/>
                        </a:rPr>
                        <a:t>Create Constraints, Requirement Links, …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b="1" u="none" strike="noStrike">
                          <a:effectLst/>
                        </a:rPr>
                        <a:t> 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b="1" u="none" strike="noStrike">
                          <a:effectLst/>
                        </a:rPr>
                        <a:t>Constrained Design, Links to Reqts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b="1" u="none" strike="noStrike">
                          <a:effectLst/>
                        </a:rPr>
                        <a:t> 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b="1" u="none" strike="noStrike">
                          <a:effectLst/>
                        </a:rPr>
                        <a:t> 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b="1" u="none" strike="noStrike">
                          <a:effectLst/>
                        </a:rPr>
                        <a:t> 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</a:tr>
              <a:tr h="138646"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b="1" u="none" strike="noStrike">
                          <a:effectLst/>
                        </a:rPr>
                        <a:t>5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b="1" u="none" strike="noStrike">
                          <a:effectLst/>
                        </a:rPr>
                        <a:t>Execute Design Space Helper to Create Config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b="1" u="none" strike="noStrike">
                          <a:effectLst/>
                        </a:rPr>
                        <a:t>Design Space Specified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b="1" u="none" strike="noStrike">
                          <a:effectLst/>
                        </a:rPr>
                        <a:t>Design Alternatives Generated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b="1" u="none" strike="noStrike">
                          <a:effectLst/>
                        </a:rPr>
                        <a:t>MX.DSE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b="1" u="none" strike="noStrike">
                          <a:effectLst/>
                        </a:rPr>
                        <a:t>Editor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b="1" u="none" strike="noStrike">
                          <a:effectLst/>
                        </a:rPr>
                        <a:t>Complete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</a:tr>
              <a:tr h="138646"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b="1" u="none" strike="noStrike">
                          <a:effectLst/>
                        </a:rPr>
                        <a:t>6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b="1" u="none" strike="noStrike">
                          <a:effectLst/>
                        </a:rPr>
                        <a:t>Save Model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>
                          <a:effectLst/>
                        </a:rPr>
                        <a:t> 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>
                          <a:effectLst/>
                        </a:rPr>
                        <a:t>Component installed into design space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b="1" u="none" strike="noStrike">
                          <a:effectLst/>
                        </a:rPr>
                        <a:t>MX.CP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b="1" u="none" strike="noStrike">
                          <a:effectLst/>
                        </a:rPr>
                        <a:t>Editor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b="1" u="none" strike="noStrike">
                          <a:effectLst/>
                        </a:rPr>
                        <a:t>Complete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</a:tr>
              <a:tr h="138646"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b="1" u="none" strike="noStrike">
                          <a:effectLst/>
                        </a:rPr>
                        <a:t>7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b="1" u="none" strike="noStrike">
                          <a:effectLst/>
                        </a:rPr>
                        <a:t>Export to JSON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>
                          <a:effectLst/>
                        </a:rPr>
                        <a:t> 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>
                          <a:effectLst/>
                        </a:rPr>
                        <a:t> 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>
                          <a:effectLst/>
                        </a:rPr>
                        <a:t> 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>
                          <a:effectLst/>
                        </a:rPr>
                        <a:t> 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b="1" u="none" strike="noStrike">
                          <a:effectLst/>
                        </a:rPr>
                        <a:t>Complete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</a:tr>
              <a:tr h="190689"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b="1" u="none" strike="noStrike">
                          <a:effectLst/>
                        </a:rPr>
                        <a:t>8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b="1" u="none" strike="noStrike">
                          <a:effectLst/>
                        </a:rPr>
                        <a:t>Update Repo SVN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>
                          <a:effectLst/>
                        </a:rPr>
                        <a:t> 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>
                          <a:effectLst/>
                        </a:rPr>
                        <a:t> 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 dirty="0">
                          <a:effectLst/>
                        </a:rPr>
                        <a:t>MX.VFD-04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u="none" strike="noStrike">
                          <a:effectLst/>
                        </a:rPr>
                        <a:t> 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b="1" u="none" strike="noStrike" dirty="0">
                          <a:effectLst/>
                        </a:rPr>
                        <a:t>WBS-DEV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</a:tr>
            </a:tbl>
          </a:graphicData>
        </a:graphic>
      </p:graphicFrame>
      <p:sp>
        <p:nvSpPr>
          <p:cNvPr id="7" name="Oval 6"/>
          <p:cNvSpPr/>
          <p:nvPr/>
        </p:nvSpPr>
        <p:spPr bwMode="auto">
          <a:xfrm>
            <a:off x="7848600" y="685800"/>
            <a:ext cx="838200" cy="762000"/>
          </a:xfrm>
          <a:prstGeom prst="ellipse">
            <a:avLst/>
          </a:prstGeom>
          <a:solidFill>
            <a:srgbClr val="92D05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AUG</a:t>
            </a:r>
          </a:p>
        </p:txBody>
      </p:sp>
    </p:spTree>
    <p:extLst>
      <p:ext uri="{BB962C8B-B14F-4D97-AF65-F5344CB8AC3E}">
        <p14:creationId xmlns:p14="http://schemas.microsoft.com/office/powerpoint/2010/main" val="3455794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and Key tasks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Demo Shown At End of Last Vignette</a:t>
            </a:r>
          </a:p>
          <a:p>
            <a:r>
              <a:rPr lang="en-US" dirty="0" smtClean="0"/>
              <a:t>95% Overlap with Prior Vignette</a:t>
            </a:r>
          </a:p>
          <a:p>
            <a:pPr lvl="1"/>
            <a:r>
              <a:rPr lang="en-US" dirty="0" smtClean="0"/>
              <a:t>Additional WBS Task: MX.DSE-01.4 Design Space Refiner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AA57D-7290-43B7-9CE1-2BE8AFF1B705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808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Vignette: Full System Evaluation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685798" y="1371600"/>
            <a:ext cx="7772400" cy="2057400"/>
          </a:xfrm>
        </p:spPr>
        <p:txBody>
          <a:bodyPr/>
          <a:lstStyle/>
          <a:p>
            <a:r>
              <a:rPr lang="en-US" sz="1800" dirty="0" smtClean="0"/>
              <a:t>Type: Design and Analysis Activity</a:t>
            </a:r>
          </a:p>
          <a:p>
            <a:r>
              <a:rPr lang="en-US" sz="1800" dirty="0" smtClean="0"/>
              <a:t>Before: Project with Partial Design Evaluation</a:t>
            </a:r>
          </a:p>
          <a:p>
            <a:r>
              <a:rPr lang="en-US" sz="1800" dirty="0" smtClean="0"/>
              <a:t>After: </a:t>
            </a:r>
          </a:p>
          <a:p>
            <a:pPr lvl="1"/>
            <a:r>
              <a:rPr lang="en-US" sz="1400" dirty="0" smtClean="0"/>
              <a:t>Design Evaluated for Specified Bank of </a:t>
            </a:r>
            <a:r>
              <a:rPr lang="en-US" sz="1400" dirty="0" err="1" smtClean="0"/>
              <a:t>TestBenches</a:t>
            </a:r>
            <a:endParaRPr lang="en-US" sz="1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AA57D-7290-43B7-9CE1-2BE8AFF1B705}" type="slidenum">
              <a:rPr lang="en-US">
                <a:solidFill>
                  <a:srgbClr val="FFFFCC"/>
                </a:solidFill>
              </a:rPr>
              <a:pPr/>
              <a:t>39</a:t>
            </a:fld>
            <a:endParaRPr lang="en-US">
              <a:solidFill>
                <a:srgbClr val="FFFFCC"/>
              </a:solidFill>
            </a:endParaRPr>
          </a:p>
        </p:txBody>
      </p:sp>
      <p:sp>
        <p:nvSpPr>
          <p:cNvPr id="2" name="AutoShape 2" descr="http://www.websequencediagrams.com/index.php?img=mscnm8T2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4" descr="http://www.websequencediagrams.com/index.php?img=mscnm8T2A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7" descr="http://www.websequencediagrams.com/index.php?img=mscx9DZMV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3124200"/>
            <a:ext cx="7534275" cy="3667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Oval 10"/>
          <p:cNvSpPr/>
          <p:nvPr/>
        </p:nvSpPr>
        <p:spPr bwMode="auto">
          <a:xfrm>
            <a:off x="6477000" y="2151797"/>
            <a:ext cx="838200" cy="762000"/>
          </a:xfrm>
          <a:prstGeom prst="ellipse">
            <a:avLst/>
          </a:prstGeom>
          <a:solidFill>
            <a:srgbClr val="00B0F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OCT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334928" y="2117298"/>
            <a:ext cx="17524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800">
                <a:latin typeface="+mj-lt"/>
              </a:defRPr>
            </a:lvl1pPr>
          </a:lstStyle>
          <a:p>
            <a:r>
              <a:rPr lang="en-US" dirty="0" smtClean="0"/>
              <a:t>Run Battery</a:t>
            </a:r>
          </a:p>
          <a:p>
            <a:r>
              <a:rPr lang="en-US" dirty="0" smtClean="0"/>
              <a:t>Of </a:t>
            </a:r>
            <a:r>
              <a:rPr lang="en-US" dirty="0" err="1" smtClean="0"/>
              <a:t>TestBenches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4163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8731" y="0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AVM Roles &amp; Responsibility (2)</a:t>
            </a:r>
            <a:endParaRPr lang="en-US" sz="3600" dirty="0"/>
          </a:p>
        </p:txBody>
      </p:sp>
      <p:sp>
        <p:nvSpPr>
          <p:cNvPr id="31" name="Rectangle 30"/>
          <p:cNvSpPr/>
          <p:nvPr/>
        </p:nvSpPr>
        <p:spPr>
          <a:xfrm>
            <a:off x="1600200" y="1828800"/>
            <a:ext cx="7239000" cy="4800600"/>
          </a:xfrm>
          <a:prstGeom prst="rect">
            <a:avLst/>
          </a:prstGeom>
          <a:solidFill>
            <a:schemeClr val="tx2">
              <a:lumMod val="40000"/>
              <a:lumOff val="60000"/>
              <a:alpha val="65882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srgbClr val="1F497D">
                    <a:lumMod val="50000"/>
                  </a:srgbClr>
                </a:solidFill>
              </a:rPr>
              <a:t>META Tools  (used by FANG Competitor)</a:t>
            </a:r>
            <a:endParaRPr lang="en-US" sz="1800" dirty="0">
              <a:solidFill>
                <a:srgbClr val="1F497D">
                  <a:lumMod val="50000"/>
                </a:srgbClr>
              </a:solidFill>
            </a:endParaRPr>
          </a:p>
        </p:txBody>
      </p:sp>
      <p:sp>
        <p:nvSpPr>
          <p:cNvPr id="33" name="Flowchart: Document 32"/>
          <p:cNvSpPr/>
          <p:nvPr/>
        </p:nvSpPr>
        <p:spPr>
          <a:xfrm>
            <a:off x="2895600" y="1905000"/>
            <a:ext cx="1733091" cy="783138"/>
          </a:xfrm>
          <a:prstGeom prst="flowChartDocumen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srgbClr val="4BACC6">
                    <a:lumMod val="25000"/>
                  </a:srgbClr>
                </a:solidFill>
              </a:rPr>
              <a:t>Seed Design Spaces</a:t>
            </a:r>
            <a:endParaRPr lang="en-US" sz="1800" dirty="0">
              <a:solidFill>
                <a:srgbClr val="4BACC6">
                  <a:lumMod val="25000"/>
                </a:srgbClr>
              </a:solidFill>
            </a:endParaRPr>
          </a:p>
        </p:txBody>
      </p:sp>
      <p:sp>
        <p:nvSpPr>
          <p:cNvPr id="37" name="Flowchart: Document 36"/>
          <p:cNvSpPr/>
          <p:nvPr/>
        </p:nvSpPr>
        <p:spPr>
          <a:xfrm>
            <a:off x="5486400" y="1905000"/>
            <a:ext cx="1733091" cy="783138"/>
          </a:xfrm>
          <a:prstGeom prst="flowChartDocumen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srgbClr val="4BACC6">
                    <a:lumMod val="25000"/>
                  </a:srgbClr>
                </a:solidFill>
              </a:rPr>
              <a:t>Test Benches</a:t>
            </a:r>
            <a:endParaRPr lang="en-US" sz="1800" dirty="0">
              <a:solidFill>
                <a:srgbClr val="4BACC6">
                  <a:lumMod val="25000"/>
                </a:srgbClr>
              </a:solidFill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152400" y="3810000"/>
            <a:ext cx="1066800" cy="1066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prstClr val="white"/>
                </a:solidFill>
              </a:rPr>
              <a:t>Vehicle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prstClr val="white"/>
                </a:solidFill>
              </a:rPr>
              <a:t>Forge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prstClr val="white"/>
                </a:solidFill>
              </a:rPr>
              <a:t>(Comp </a:t>
            </a:r>
            <a:r>
              <a:rPr lang="en-US" sz="1800" dirty="0" err="1" smtClean="0">
                <a:solidFill>
                  <a:prstClr val="white"/>
                </a:solidFill>
              </a:rPr>
              <a:t>Exch</a:t>
            </a:r>
            <a:r>
              <a:rPr lang="en-US" sz="1800" dirty="0" smtClean="0">
                <a:solidFill>
                  <a:prstClr val="white"/>
                </a:solidFill>
              </a:rPr>
              <a:t>)</a:t>
            </a:r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4267200" y="838200"/>
            <a:ext cx="1295400" cy="76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prstClr val="white"/>
                </a:solidFill>
              </a:rPr>
              <a:t>FANG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prstClr val="white"/>
                </a:solidFill>
              </a:rPr>
              <a:t>Performer</a:t>
            </a:r>
            <a:endParaRPr lang="en-US" sz="1800" dirty="0">
              <a:solidFill>
                <a:prstClr val="white"/>
              </a:solidFill>
            </a:endParaRPr>
          </a:p>
        </p:txBody>
      </p:sp>
      <p:cxnSp>
        <p:nvCxnSpPr>
          <p:cNvPr id="42" name="Straight Arrow Connector 41"/>
          <p:cNvCxnSpPr>
            <a:stCxn id="39" idx="2"/>
          </p:cNvCxnSpPr>
          <p:nvPr/>
        </p:nvCxnSpPr>
        <p:spPr>
          <a:xfrm flipH="1">
            <a:off x="3762146" y="1600200"/>
            <a:ext cx="1152754" cy="30480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39" idx="2"/>
          </p:cNvCxnSpPr>
          <p:nvPr/>
        </p:nvCxnSpPr>
        <p:spPr>
          <a:xfrm>
            <a:off x="4914900" y="1600200"/>
            <a:ext cx="1438046" cy="30480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Flowchart: Document 52"/>
          <p:cNvSpPr/>
          <p:nvPr/>
        </p:nvSpPr>
        <p:spPr>
          <a:xfrm>
            <a:off x="1600200" y="3543300"/>
            <a:ext cx="762000" cy="1562100"/>
          </a:xfrm>
          <a:prstGeom prst="flowChartDocumen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srgbClr val="4BACC6">
                    <a:lumMod val="25000"/>
                  </a:srgbClr>
                </a:solidFill>
              </a:rPr>
              <a:t>Component Models</a:t>
            </a:r>
            <a:endParaRPr lang="en-US" sz="1800" dirty="0">
              <a:solidFill>
                <a:srgbClr val="4BACC6">
                  <a:lumMod val="25000"/>
                </a:srgbClr>
              </a:solidFill>
            </a:endParaRPr>
          </a:p>
        </p:txBody>
      </p:sp>
      <p:cxnSp>
        <p:nvCxnSpPr>
          <p:cNvPr id="54" name="Straight Arrow Connector 53"/>
          <p:cNvCxnSpPr>
            <a:stCxn id="38" idx="3"/>
          </p:cNvCxnSpPr>
          <p:nvPr/>
        </p:nvCxnSpPr>
        <p:spPr>
          <a:xfrm>
            <a:off x="1219200" y="4343400"/>
            <a:ext cx="381000" cy="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Elbow Connector 57"/>
          <p:cNvCxnSpPr>
            <a:stCxn id="53" idx="2"/>
            <a:endCxn id="38" idx="2"/>
          </p:cNvCxnSpPr>
          <p:nvPr/>
        </p:nvCxnSpPr>
        <p:spPr>
          <a:xfrm rot="5400000" flipH="1">
            <a:off x="1270836" y="4291764"/>
            <a:ext cx="125328" cy="1295400"/>
          </a:xfrm>
          <a:prstGeom prst="bentConnector3">
            <a:avLst>
              <a:gd name="adj1" fmla="val -264803"/>
            </a:avLst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ectangle 63"/>
          <p:cNvSpPr/>
          <p:nvPr/>
        </p:nvSpPr>
        <p:spPr>
          <a:xfrm>
            <a:off x="2971800" y="3352800"/>
            <a:ext cx="2133600" cy="12954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srgbClr val="4BACC6">
                    <a:lumMod val="25000"/>
                  </a:srgbClr>
                </a:solidFill>
              </a:rPr>
              <a:t>Seed Design Spaces</a:t>
            </a:r>
            <a:endParaRPr lang="en-US" sz="1800" dirty="0">
              <a:solidFill>
                <a:srgbClr val="4BACC6">
                  <a:lumMod val="25000"/>
                </a:srgbClr>
              </a:solidFill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2819400" y="3505200"/>
            <a:ext cx="2133600" cy="12954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srgbClr val="4BACC6">
                    <a:lumMod val="25000"/>
                  </a:srgbClr>
                </a:solidFill>
              </a:rPr>
              <a:t>Seed Design Spaces</a:t>
            </a:r>
            <a:endParaRPr lang="en-US" sz="1800" dirty="0">
              <a:solidFill>
                <a:srgbClr val="4BACC6">
                  <a:lumMod val="25000"/>
                </a:srgbClr>
              </a:solidFill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2667000" y="3657600"/>
            <a:ext cx="2133600" cy="12954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srgbClr val="4BACC6">
                    <a:lumMod val="25000"/>
                  </a:srgbClr>
                </a:solidFill>
              </a:rPr>
              <a:t>Evolve Design Spaces</a:t>
            </a:r>
            <a:endParaRPr lang="en-US" sz="1800" dirty="0">
              <a:solidFill>
                <a:srgbClr val="4BACC6">
                  <a:lumMod val="25000"/>
                </a:srgbClr>
              </a:solidFill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5334000" y="3505200"/>
            <a:ext cx="2133600" cy="12954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srgbClr val="4BACC6">
                    <a:lumMod val="25000"/>
                  </a:srgbClr>
                </a:solidFill>
              </a:rPr>
              <a:t>Compose with Test Benches</a:t>
            </a:r>
            <a:endParaRPr lang="en-US" sz="1800" dirty="0">
              <a:solidFill>
                <a:srgbClr val="4BACC6">
                  <a:lumMod val="25000"/>
                </a:srgbClr>
              </a:solidFill>
            </a:endParaRPr>
          </a:p>
        </p:txBody>
      </p:sp>
      <p:cxnSp>
        <p:nvCxnSpPr>
          <p:cNvPr id="66" name="Straight Arrow Connector 65"/>
          <p:cNvCxnSpPr/>
          <p:nvPr/>
        </p:nvCxnSpPr>
        <p:spPr>
          <a:xfrm>
            <a:off x="3762146" y="2688138"/>
            <a:ext cx="9754" cy="855162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/>
          <p:nvPr/>
        </p:nvCxnSpPr>
        <p:spPr>
          <a:xfrm>
            <a:off x="2362200" y="4343400"/>
            <a:ext cx="330200" cy="2540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>
          <a:xfrm flipH="1">
            <a:off x="6350000" y="2688138"/>
            <a:ext cx="2946" cy="817062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/>
          <p:nvPr/>
        </p:nvCxnSpPr>
        <p:spPr>
          <a:xfrm>
            <a:off x="4953000" y="4343400"/>
            <a:ext cx="381000" cy="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ound Diagonal Corner Rectangle 81"/>
          <p:cNvSpPr/>
          <p:nvPr/>
        </p:nvSpPr>
        <p:spPr>
          <a:xfrm>
            <a:off x="5486400" y="5067300"/>
            <a:ext cx="2133600" cy="685800"/>
          </a:xfrm>
          <a:prstGeom prst="round2Diag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srgbClr val="4BACC6">
                    <a:lumMod val="25000"/>
                  </a:srgbClr>
                </a:solidFill>
              </a:rPr>
              <a:t>META Composers</a:t>
            </a:r>
            <a:endParaRPr lang="en-US" sz="1800" dirty="0">
              <a:solidFill>
                <a:srgbClr val="4BACC6">
                  <a:lumMod val="25000"/>
                </a:srgbClr>
              </a:solidFill>
            </a:endParaRPr>
          </a:p>
        </p:txBody>
      </p:sp>
      <p:sp>
        <p:nvSpPr>
          <p:cNvPr id="83" name="Round Diagonal Corner Rectangle 82"/>
          <p:cNvSpPr/>
          <p:nvPr/>
        </p:nvSpPr>
        <p:spPr>
          <a:xfrm>
            <a:off x="5334000" y="5257800"/>
            <a:ext cx="2133600" cy="685800"/>
          </a:xfrm>
          <a:prstGeom prst="round2Diag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srgbClr val="4BACC6">
                    <a:lumMod val="25000"/>
                  </a:srgbClr>
                </a:solidFill>
              </a:rPr>
              <a:t>META Composers</a:t>
            </a:r>
            <a:endParaRPr lang="en-US" sz="1800" dirty="0">
              <a:solidFill>
                <a:srgbClr val="4BACC6">
                  <a:lumMod val="25000"/>
                </a:srgbClr>
              </a:solidFill>
            </a:endParaRPr>
          </a:p>
        </p:txBody>
      </p:sp>
      <p:sp>
        <p:nvSpPr>
          <p:cNvPr id="84" name="Round Diagonal Corner Rectangle 83"/>
          <p:cNvSpPr/>
          <p:nvPr/>
        </p:nvSpPr>
        <p:spPr>
          <a:xfrm>
            <a:off x="5117024" y="5474777"/>
            <a:ext cx="2133600" cy="685800"/>
          </a:xfrm>
          <a:prstGeom prst="round2Diag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srgbClr val="4BACC6">
                    <a:lumMod val="25000"/>
                  </a:srgbClr>
                </a:solidFill>
              </a:rPr>
              <a:t>META Composers</a:t>
            </a:r>
            <a:endParaRPr lang="en-US" sz="1800" dirty="0">
              <a:solidFill>
                <a:srgbClr val="4BACC6">
                  <a:lumMod val="25000"/>
                </a:srgbClr>
              </a:solidFill>
            </a:endParaRPr>
          </a:p>
        </p:txBody>
      </p:sp>
      <p:cxnSp>
        <p:nvCxnSpPr>
          <p:cNvPr id="85" name="Straight Arrow Connector 84"/>
          <p:cNvCxnSpPr/>
          <p:nvPr/>
        </p:nvCxnSpPr>
        <p:spPr>
          <a:xfrm flipH="1">
            <a:off x="6324600" y="4800600"/>
            <a:ext cx="2" cy="30480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Flowchart: Punched Tape 90"/>
          <p:cNvSpPr/>
          <p:nvPr/>
        </p:nvSpPr>
        <p:spPr>
          <a:xfrm>
            <a:off x="7920510" y="6033135"/>
            <a:ext cx="457200" cy="228600"/>
          </a:xfrm>
          <a:prstGeom prst="flowChartPunchedTap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200" dirty="0" smtClean="0">
                <a:solidFill>
                  <a:srgbClr val="4BACC6">
                    <a:lumMod val="25000"/>
                  </a:srgbClr>
                </a:solidFill>
              </a:rPr>
              <a:t>KPP</a:t>
            </a:r>
            <a:endParaRPr lang="en-US" sz="1200" dirty="0">
              <a:solidFill>
                <a:srgbClr val="4BACC6">
                  <a:lumMod val="25000"/>
                </a:srgbClr>
              </a:solidFill>
            </a:endParaRPr>
          </a:p>
        </p:txBody>
      </p:sp>
      <p:sp>
        <p:nvSpPr>
          <p:cNvPr id="95" name="Flowchart: Multidocument 94"/>
          <p:cNvSpPr/>
          <p:nvPr/>
        </p:nvSpPr>
        <p:spPr>
          <a:xfrm>
            <a:off x="7886700" y="5181600"/>
            <a:ext cx="609600" cy="685800"/>
          </a:xfrm>
          <a:prstGeom prst="flowChartMultidocumen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400" dirty="0" err="1" smtClean="0">
                <a:solidFill>
                  <a:srgbClr val="4BACC6">
                    <a:lumMod val="25000"/>
                  </a:srgbClr>
                </a:solidFill>
              </a:rPr>
              <a:t>Eval</a:t>
            </a:r>
            <a:endParaRPr lang="en-US" sz="1400" dirty="0" smtClean="0">
              <a:solidFill>
                <a:srgbClr val="4BACC6">
                  <a:lumMod val="25000"/>
                </a:srgbClr>
              </a:solidFill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400" dirty="0" smtClean="0">
                <a:solidFill>
                  <a:srgbClr val="4BACC6">
                    <a:lumMod val="25000"/>
                  </a:srgbClr>
                </a:solidFill>
              </a:rPr>
              <a:t>SIM</a:t>
            </a:r>
            <a:endParaRPr lang="en-US" sz="1400" dirty="0">
              <a:solidFill>
                <a:srgbClr val="4BACC6">
                  <a:lumMod val="25000"/>
                </a:srgbClr>
              </a:solidFill>
            </a:endParaRPr>
          </a:p>
        </p:txBody>
      </p:sp>
      <p:cxnSp>
        <p:nvCxnSpPr>
          <p:cNvPr id="96" name="Straight Arrow Connector 95"/>
          <p:cNvCxnSpPr>
            <a:stCxn id="83" idx="0"/>
            <a:endCxn id="95" idx="1"/>
          </p:cNvCxnSpPr>
          <p:nvPr/>
        </p:nvCxnSpPr>
        <p:spPr>
          <a:xfrm flipV="1">
            <a:off x="7467600" y="5524500"/>
            <a:ext cx="419100" cy="7620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/>
          <p:cNvCxnSpPr>
            <a:stCxn id="95" idx="2"/>
            <a:endCxn id="91" idx="0"/>
          </p:cNvCxnSpPr>
          <p:nvPr/>
        </p:nvCxnSpPr>
        <p:spPr>
          <a:xfrm>
            <a:off x="8149110" y="5841429"/>
            <a:ext cx="0" cy="214566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Elbow Connector 105"/>
          <p:cNvCxnSpPr>
            <a:stCxn id="91" idx="2"/>
            <a:endCxn id="62" idx="2"/>
          </p:cNvCxnSpPr>
          <p:nvPr/>
        </p:nvCxnSpPr>
        <p:spPr>
          <a:xfrm rot="5400000" flipH="1">
            <a:off x="5298517" y="3388283"/>
            <a:ext cx="1285875" cy="4415310"/>
          </a:xfrm>
          <a:prstGeom prst="bentConnector3">
            <a:avLst>
              <a:gd name="adj1" fmla="val -9186"/>
            </a:avLst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2171700" y="5181600"/>
            <a:ext cx="1447800" cy="6858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srgbClr val="4BACC6">
                    <a:lumMod val="25000"/>
                  </a:srgbClr>
                </a:solidFill>
              </a:rPr>
              <a:t>Create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srgbClr val="4BACC6">
                    <a:lumMod val="25000"/>
                  </a:srgbClr>
                </a:solidFill>
              </a:rPr>
              <a:t>Component</a:t>
            </a:r>
            <a:endParaRPr lang="en-US" sz="1800" dirty="0">
              <a:solidFill>
                <a:srgbClr val="4BACC6">
                  <a:lumMod val="25000"/>
                </a:srgbClr>
              </a:solidFill>
            </a:endParaRPr>
          </a:p>
        </p:txBody>
      </p:sp>
      <p:cxnSp>
        <p:nvCxnSpPr>
          <p:cNvPr id="34" name="Elbow Connector 33"/>
          <p:cNvCxnSpPr>
            <a:stCxn id="30" idx="1"/>
            <a:endCxn id="53" idx="2"/>
          </p:cNvCxnSpPr>
          <p:nvPr/>
        </p:nvCxnSpPr>
        <p:spPr>
          <a:xfrm rot="10800000">
            <a:off x="1981200" y="5002128"/>
            <a:ext cx="190500" cy="522372"/>
          </a:xfrm>
          <a:prstGeom prst="bentConnector2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2548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381000"/>
            <a:ext cx="6934200" cy="838200"/>
          </a:xfrm>
          <a:solidFill>
            <a:schemeClr val="bg1"/>
          </a:solidFill>
        </p:spPr>
        <p:txBody>
          <a:bodyPr/>
          <a:lstStyle/>
          <a:p>
            <a:r>
              <a:rPr lang="en-US" sz="2800" dirty="0" smtClean="0"/>
              <a:t>Thread: AP3: Configure &amp; Execute Battery of Tests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AA57D-7290-43B7-9CE1-2BE8AFF1B705}" type="slidenum">
              <a:rPr lang="en-US" smtClean="0"/>
              <a:pPr/>
              <a:t>40</a:t>
            </a:fld>
            <a:endParaRPr lang="en-US"/>
          </a:p>
        </p:txBody>
      </p:sp>
      <p:pic>
        <p:nvPicPr>
          <p:cNvPr id="25604" name="Picture 4" descr="http://www.websequencediagrams.com/index.php?img=mscaMu7K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1" y="3810770"/>
            <a:ext cx="9067800" cy="2999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5334653"/>
              </p:ext>
            </p:extLst>
          </p:nvPr>
        </p:nvGraphicFramePr>
        <p:xfrm>
          <a:off x="76201" y="1447800"/>
          <a:ext cx="9067800" cy="2149463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866291"/>
                <a:gridCol w="2791309"/>
                <a:gridCol w="1295400"/>
                <a:gridCol w="2156230"/>
                <a:gridCol w="665412"/>
                <a:gridCol w="690521"/>
                <a:gridCol w="602637"/>
              </a:tblGrid>
              <a:tr h="322953"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u="none" strike="noStrike" dirty="0">
                          <a:effectLst/>
                        </a:rPr>
                        <a:t>Step ID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u="none" strike="noStrike">
                          <a:effectLst/>
                        </a:rPr>
                        <a:t>Description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u="none" strike="noStrike">
                          <a:effectLst/>
                        </a:rPr>
                        <a:t>Pre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u="none" strike="noStrike">
                          <a:effectLst/>
                        </a:rPr>
                        <a:t>Post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u="none" strike="noStrike">
                          <a:effectLst/>
                        </a:rPr>
                        <a:t>Tool Used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u="none" strike="noStrike">
                          <a:effectLst/>
                        </a:rPr>
                        <a:t>Status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u="none" strike="noStrike">
                          <a:effectLst/>
                        </a:rPr>
                        <a:t>WBS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</a:tr>
              <a:tr h="240927"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u="none" strike="noStrike">
                          <a:effectLst/>
                        </a:rPr>
                        <a:t>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u="none" strike="noStrike">
                          <a:effectLst/>
                        </a:rPr>
                        <a:t>Thread CT2: User Configures Test Benches for Design/Design Space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u="none" strike="noStrike">
                          <a:effectLst/>
                        </a:rPr>
                        <a:t>Test Bench templates and Design Space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u="none" strike="noStrike">
                          <a:effectLst/>
                        </a:rPr>
                        <a:t>Test Benches Configured for Test Bences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u="none" strike="noStrike">
                          <a:effectLst/>
                        </a:rPr>
                        <a:t>MX.CP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u="none" strike="noStrike">
                          <a:effectLst/>
                        </a:rPr>
                        <a:t>Complete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u="none" strike="noStrike">
                          <a:effectLst/>
                        </a:rPr>
                        <a:t> 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</a:tr>
              <a:tr h="322953"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u="none" strike="noStrike">
                          <a:effectLst/>
                        </a:rPr>
                        <a:t>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u="none" strike="noStrike">
                          <a:effectLst/>
                        </a:rPr>
                        <a:t>Create PET Model and Reference Configured Test Benches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u="none" strike="noStrike">
                          <a:effectLst/>
                        </a:rPr>
                        <a:t> 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u="none" strike="noStrike">
                          <a:effectLst/>
                        </a:rPr>
                        <a:t>PET - Test Battery Model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u="none" strike="noStrike">
                          <a:effectLst/>
                        </a:rPr>
                        <a:t>MX.CP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u="none" strike="noStrike" dirty="0">
                          <a:effectLst/>
                        </a:rPr>
                        <a:t>In Progress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u="none" strike="noStrike">
                          <a:effectLst/>
                        </a:rPr>
                        <a:t>MX.CP, MX.PET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</a:tr>
              <a:tr h="284357"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u="none" strike="noStrike">
                          <a:effectLst/>
                        </a:rPr>
                        <a:t>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u="none" strike="noStrike">
                          <a:effectLst/>
                        </a:rPr>
                        <a:t>User Executes Test Battery Interpreter on Model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u="none" strike="noStrike">
                          <a:effectLst/>
                        </a:rPr>
                        <a:t> 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u="none" strike="noStrike">
                          <a:effectLst/>
                        </a:rPr>
                        <a:t>Workflow of Master Interpreter Executes on All Test Benches in Battery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u="none" strike="noStrike">
                          <a:effectLst/>
                        </a:rPr>
                        <a:t>MX.BAT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SEPT</a:t>
                      </a:r>
                      <a:r>
                        <a:rPr lang="en-US" sz="9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 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u="none" strike="noStrike" dirty="0">
                          <a:effectLst/>
                        </a:rPr>
                        <a:t>MX.BAT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>
                    <a:solidFill>
                      <a:srgbClr val="00B0F0"/>
                    </a:solidFill>
                  </a:tcPr>
                </a:tc>
              </a:tr>
              <a:tr h="293771"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u="none" strike="noStrike">
                          <a:effectLst/>
                        </a:rPr>
                        <a:t>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u="none" strike="noStrike">
                          <a:effectLst/>
                        </a:rPr>
                        <a:t>Initial Master Interpreter Dialog for Design Config Selection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u="none" strike="noStrike">
                          <a:effectLst/>
                        </a:rPr>
                        <a:t> 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u="none" strike="noStrike">
                          <a:effectLst/>
                        </a:rPr>
                        <a:t>Configurations Selected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u="none" strike="noStrike">
                          <a:effectLst/>
                        </a:rPr>
                        <a:t>MX.MAS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u="none" strike="noStrike">
                          <a:effectLst/>
                        </a:rPr>
                        <a:t>Prototype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u="none" strike="noStrike" dirty="0">
                          <a:effectLst/>
                        </a:rPr>
                        <a:t>MX.MAS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</a:tr>
              <a:tr h="239629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Analysis Jobs Created for All Configs x Test Benches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 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u="none" strike="noStrike">
                          <a:effectLst/>
                        </a:rPr>
                        <a:t>Analysis Jobs Ready to Submit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 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 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MX.DYN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</a:tr>
              <a:tr h="273697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u="none" strike="noStrike">
                          <a:effectLst/>
                        </a:rPr>
                        <a:t>Submit Jobs (Local/Remote)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u="none" strike="noStrike">
                          <a:effectLst/>
                        </a:rPr>
                        <a:t> 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u="none" strike="noStrike">
                          <a:effectLst/>
                        </a:rPr>
                        <a:t>Jobs Running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u="none" strike="noStrike">
                          <a:effectLst/>
                        </a:rPr>
                        <a:t>MX.JBM, MX.MAS, MX.MOD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u="none" strike="noStrike">
                          <a:effectLst/>
                        </a:rPr>
                        <a:t>In Design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900" u="none" strike="noStrike" dirty="0">
                          <a:effectLst/>
                        </a:rPr>
                        <a:t>MX.JBM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</a:tr>
            </a:tbl>
          </a:graphicData>
        </a:graphic>
      </p:graphicFrame>
      <p:sp>
        <p:nvSpPr>
          <p:cNvPr id="6" name="Oval 5"/>
          <p:cNvSpPr/>
          <p:nvPr/>
        </p:nvSpPr>
        <p:spPr bwMode="auto">
          <a:xfrm>
            <a:off x="8334488" y="3484418"/>
            <a:ext cx="838200" cy="762000"/>
          </a:xfrm>
          <a:prstGeom prst="ellipse">
            <a:avLst/>
          </a:prstGeom>
          <a:solidFill>
            <a:srgbClr val="00B0F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OCT</a:t>
            </a:r>
          </a:p>
        </p:txBody>
      </p:sp>
    </p:spTree>
    <p:extLst>
      <p:ext uri="{BB962C8B-B14F-4D97-AF65-F5344CB8AC3E}">
        <p14:creationId xmlns:p14="http://schemas.microsoft.com/office/powerpoint/2010/main" val="3862211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Threads/Key Tasks/Schedule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Tasks:</a:t>
            </a:r>
          </a:p>
          <a:p>
            <a:pPr lvl="1"/>
            <a:r>
              <a:rPr lang="en-US" dirty="0" smtClean="0"/>
              <a:t>MX.BAT – Test Battery Composer</a:t>
            </a:r>
          </a:p>
          <a:p>
            <a:pPr lvl="1"/>
            <a:r>
              <a:rPr lang="en-US" dirty="0" smtClean="0"/>
              <a:t>MX.MAS – Mods to Support Batch Mode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AA57D-7290-43B7-9CE1-2BE8AFF1B705}" type="slidenum">
              <a:rPr lang="en-US" smtClean="0"/>
              <a:pPr/>
              <a:t>41</a:t>
            </a:fld>
            <a:endParaRPr lang="en-US"/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26" y="3124200"/>
            <a:ext cx="8458200" cy="20973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27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26" y="5392362"/>
            <a:ext cx="8610600" cy="138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Oval 8"/>
          <p:cNvSpPr/>
          <p:nvPr/>
        </p:nvSpPr>
        <p:spPr bwMode="auto">
          <a:xfrm>
            <a:off x="7848600" y="3631381"/>
            <a:ext cx="622300" cy="565727"/>
          </a:xfrm>
          <a:prstGeom prst="ellipse">
            <a:avLst/>
          </a:prstGeom>
          <a:solidFill>
            <a:srgbClr val="92D05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AUG</a:t>
            </a:r>
          </a:p>
        </p:txBody>
      </p:sp>
      <p:sp>
        <p:nvSpPr>
          <p:cNvPr id="10" name="Oval 9"/>
          <p:cNvSpPr/>
          <p:nvPr/>
        </p:nvSpPr>
        <p:spPr bwMode="auto">
          <a:xfrm>
            <a:off x="8283286" y="5943600"/>
            <a:ext cx="622300" cy="565727"/>
          </a:xfrm>
          <a:prstGeom prst="ellipse">
            <a:avLst/>
          </a:prstGeom>
          <a:solidFill>
            <a:srgbClr val="92D05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AUG</a:t>
            </a:r>
          </a:p>
        </p:txBody>
      </p:sp>
    </p:spTree>
    <p:extLst>
      <p:ext uri="{BB962C8B-B14F-4D97-AF65-F5344CB8AC3E}">
        <p14:creationId xmlns:p14="http://schemas.microsoft.com/office/powerpoint/2010/main" val="486068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Full System </a:t>
            </a:r>
            <a:r>
              <a:rPr lang="en-US" dirty="0" err="1" smtClean="0"/>
              <a:t>Eval</a:t>
            </a:r>
            <a:r>
              <a:rPr lang="en-US" dirty="0" smtClean="0"/>
              <a:t> Tasks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AA57D-7290-43B7-9CE1-2BE8AFF1B705}" type="slidenum">
              <a:rPr lang="en-US" smtClean="0"/>
              <a:pPr/>
              <a:t>42</a:t>
            </a:fld>
            <a:endParaRPr lang="en-US"/>
          </a:p>
        </p:txBody>
      </p:sp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969" y="1524000"/>
            <a:ext cx="8701087" cy="23219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" y="5181600"/>
            <a:ext cx="8658225" cy="10773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3962400"/>
            <a:ext cx="8153400" cy="1047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Oval 7"/>
          <p:cNvSpPr/>
          <p:nvPr/>
        </p:nvSpPr>
        <p:spPr bwMode="auto">
          <a:xfrm>
            <a:off x="8280400" y="4105275"/>
            <a:ext cx="838200" cy="762000"/>
          </a:xfrm>
          <a:prstGeom prst="ellipse">
            <a:avLst/>
          </a:prstGeom>
          <a:solidFill>
            <a:srgbClr val="00B0F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OCT</a:t>
            </a:r>
          </a:p>
        </p:txBody>
      </p:sp>
    </p:spTree>
    <p:extLst>
      <p:ext uri="{BB962C8B-B14F-4D97-AF65-F5344CB8AC3E}">
        <p14:creationId xmlns:p14="http://schemas.microsoft.com/office/powerpoint/2010/main" val="105832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066800" y="381000"/>
            <a:ext cx="6858000" cy="838200"/>
          </a:xfrm>
        </p:spPr>
        <p:txBody>
          <a:bodyPr/>
          <a:lstStyle/>
          <a:p>
            <a:r>
              <a:rPr lang="en-US" dirty="0" smtClean="0"/>
              <a:t>Vignette: Explore/Optimize Parameters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685798" y="1371600"/>
            <a:ext cx="7772400" cy="2057400"/>
          </a:xfrm>
        </p:spPr>
        <p:txBody>
          <a:bodyPr/>
          <a:lstStyle/>
          <a:p>
            <a:r>
              <a:rPr lang="en-US" sz="1800" dirty="0" smtClean="0"/>
              <a:t>Type: Design and Analysis Activity</a:t>
            </a:r>
          </a:p>
          <a:p>
            <a:r>
              <a:rPr lang="en-US" sz="1800" dirty="0" smtClean="0"/>
              <a:t>Before: Project with Initial Design</a:t>
            </a:r>
          </a:p>
          <a:p>
            <a:r>
              <a:rPr lang="en-US" sz="1800" dirty="0" smtClean="0"/>
              <a:t>After: </a:t>
            </a:r>
          </a:p>
          <a:p>
            <a:pPr lvl="1"/>
            <a:r>
              <a:rPr lang="en-US" sz="1400" dirty="0" smtClean="0"/>
              <a:t>Component Parametric Space Characterized and Understood</a:t>
            </a:r>
          </a:p>
          <a:p>
            <a:pPr lvl="1"/>
            <a:r>
              <a:rPr lang="en-US" sz="1400" dirty="0" smtClean="0"/>
              <a:t>Improved Parameter Values Found</a:t>
            </a:r>
            <a:endParaRPr lang="en-US" sz="1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AA57D-7290-43B7-9CE1-2BE8AFF1B705}" type="slidenum">
              <a:rPr lang="en-US">
                <a:solidFill>
                  <a:srgbClr val="FFFFCC"/>
                </a:solidFill>
              </a:rPr>
              <a:pPr/>
              <a:t>43</a:t>
            </a:fld>
            <a:endParaRPr lang="en-US">
              <a:solidFill>
                <a:srgbClr val="FFFFCC"/>
              </a:solidFill>
            </a:endParaRPr>
          </a:p>
        </p:txBody>
      </p:sp>
      <p:pic>
        <p:nvPicPr>
          <p:cNvPr id="8" name="Picture 7" descr="http://www.websequencediagrams.com/index.php?img=mscHIk6gx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146" y="3810000"/>
            <a:ext cx="8703729" cy="2600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Oval 8"/>
          <p:cNvSpPr/>
          <p:nvPr/>
        </p:nvSpPr>
        <p:spPr bwMode="auto">
          <a:xfrm>
            <a:off x="6477000" y="1295400"/>
            <a:ext cx="838200" cy="762000"/>
          </a:xfrm>
          <a:prstGeom prst="ellipse">
            <a:avLst/>
          </a:prstGeom>
          <a:solidFill>
            <a:srgbClr val="92D05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AUG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378401" y="1320800"/>
            <a:ext cx="16131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 smtClean="0">
                <a:latin typeface="+mj-lt"/>
              </a:rPr>
              <a:t>OpenModelica</a:t>
            </a:r>
            <a:endParaRPr lang="en-US" sz="1800" dirty="0" smtClean="0">
              <a:latin typeface="+mj-lt"/>
            </a:endParaRPr>
          </a:p>
          <a:p>
            <a:r>
              <a:rPr lang="en-US" sz="1800" dirty="0" smtClean="0">
                <a:latin typeface="+mj-lt"/>
              </a:rPr>
              <a:t>DOE &amp; OPT</a:t>
            </a:r>
            <a:endParaRPr lang="en-US" sz="1800" dirty="0">
              <a:latin typeface="+mj-lt"/>
            </a:endParaRPr>
          </a:p>
        </p:txBody>
      </p:sp>
      <p:sp>
        <p:nvSpPr>
          <p:cNvPr id="10" name="Oval 9"/>
          <p:cNvSpPr/>
          <p:nvPr/>
        </p:nvSpPr>
        <p:spPr bwMode="auto">
          <a:xfrm>
            <a:off x="6477000" y="2151797"/>
            <a:ext cx="838200" cy="762000"/>
          </a:xfrm>
          <a:prstGeom prst="ellipse">
            <a:avLst/>
          </a:prstGeom>
          <a:solidFill>
            <a:srgbClr val="00B0F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OCT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334928" y="2117298"/>
            <a:ext cx="16566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800">
                <a:latin typeface="+mj-lt"/>
              </a:defRPr>
            </a:lvl1pPr>
          </a:lstStyle>
          <a:p>
            <a:r>
              <a:rPr lang="en-US" dirty="0" err="1"/>
              <a:t>Dymola</a:t>
            </a:r>
            <a:endParaRPr lang="en-US" dirty="0"/>
          </a:p>
          <a:p>
            <a:r>
              <a:rPr lang="en-US" dirty="0"/>
              <a:t>DOE &amp; OPT</a:t>
            </a:r>
          </a:p>
          <a:p>
            <a:r>
              <a:rPr lang="en-US" dirty="0"/>
              <a:t>Surrogate Gen</a:t>
            </a:r>
          </a:p>
        </p:txBody>
      </p:sp>
    </p:spTree>
    <p:extLst>
      <p:ext uri="{BB962C8B-B14F-4D97-AF65-F5344CB8AC3E}">
        <p14:creationId xmlns:p14="http://schemas.microsoft.com/office/powerpoint/2010/main" val="2241135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Revisited Threads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CD2: Download Design</a:t>
            </a:r>
          </a:p>
          <a:p>
            <a:r>
              <a:rPr lang="en-US" dirty="0" smtClean="0"/>
              <a:t>CT2: Download &amp; Configure Test Benches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AA57D-7290-43B7-9CE1-2BE8AFF1B705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877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381000"/>
            <a:ext cx="6934200" cy="838200"/>
          </a:xfrm>
          <a:solidFill>
            <a:schemeClr val="bg1"/>
          </a:solidFill>
        </p:spPr>
        <p:txBody>
          <a:bodyPr/>
          <a:lstStyle/>
          <a:p>
            <a:r>
              <a:rPr lang="en-US" sz="2800" dirty="0" smtClean="0"/>
              <a:t>Thread: AP1: Configure &amp; Execute PET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AA57D-7290-43B7-9CE1-2BE8AFF1B705}" type="slidenum">
              <a:rPr lang="en-US" smtClean="0"/>
              <a:pPr/>
              <a:t>45</a:t>
            </a:fld>
            <a:endParaRPr lang="en-US"/>
          </a:p>
        </p:txBody>
      </p:sp>
      <p:pic>
        <p:nvPicPr>
          <p:cNvPr id="6" name="Picture 5" descr="http://www.websequencediagrams.com/index.php?img=mscYRviA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90000"/>
            <a:ext cx="9144000" cy="336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4137308"/>
              </p:ext>
            </p:extLst>
          </p:nvPr>
        </p:nvGraphicFramePr>
        <p:xfrm>
          <a:off x="152400" y="1295400"/>
          <a:ext cx="8839199" cy="205740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533400"/>
                <a:gridCol w="2819400"/>
                <a:gridCol w="1524000"/>
                <a:gridCol w="1600200"/>
                <a:gridCol w="1068287"/>
                <a:gridCol w="690924"/>
                <a:gridCol w="602988"/>
              </a:tblGrid>
              <a:tr h="337441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u="none" strike="noStrike">
                          <a:effectLst/>
                        </a:rPr>
                        <a:t>Step ID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u="none" strike="noStrike">
                          <a:effectLst/>
                        </a:rPr>
                        <a:t>Description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u="none" strike="noStrike">
                          <a:effectLst/>
                        </a:rPr>
                        <a:t>Pre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u="none" strike="noStrike">
                          <a:effectLst/>
                        </a:rPr>
                        <a:t>Post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u="none" strike="noStrike">
                          <a:effectLst/>
                        </a:rPr>
                        <a:t>Tool Used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u="none" strike="noStrike">
                          <a:effectLst/>
                        </a:rPr>
                        <a:t>Status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u="none" strike="noStrike">
                          <a:effectLst/>
                        </a:rPr>
                        <a:t>WBS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</a:tr>
              <a:tr h="337441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u="none" strike="noStrike">
                          <a:effectLst/>
                        </a:rPr>
                        <a:t>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u="none" strike="noStrike">
                          <a:effectLst/>
                        </a:rPr>
                        <a:t>Create PET Model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u="none" strike="noStrike">
                          <a:effectLst/>
                        </a:rPr>
                        <a:t>Testbench model exists in CyPhy GME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u="none" strike="noStrike">
                          <a:effectLst/>
                        </a:rPr>
                        <a:t>PET Blank Model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u="none" strike="noStrike">
                          <a:effectLst/>
                        </a:rPr>
                        <a:t>MX.CP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u="none" strike="noStrike">
                          <a:effectLst/>
                        </a:rPr>
                        <a:t>Complete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u="none" strike="noStrike">
                          <a:effectLst/>
                        </a:rPr>
                        <a:t> 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</a:tr>
              <a:tr h="168721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u="none" strike="noStrike">
                          <a:effectLst/>
                        </a:rPr>
                        <a:t>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u="none" strike="noStrike">
                          <a:effectLst/>
                        </a:rPr>
                        <a:t>Add Test Bench Refs, Drivers, Specify Topology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u="none" strike="noStrike">
                          <a:effectLst/>
                        </a:rPr>
                        <a:t>PET Blank Model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u="none" strike="noStrike">
                          <a:effectLst/>
                        </a:rPr>
                        <a:t>Configured PET Model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u="none" strike="noStrike">
                          <a:effectLst/>
                        </a:rPr>
                        <a:t>MX.CP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u="none" strike="noStrike">
                          <a:effectLst/>
                        </a:rPr>
                        <a:t>Prototype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u="none" strike="noStrike">
                          <a:effectLst/>
                        </a:rPr>
                        <a:t> 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</a:tr>
              <a:tr h="337441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u="none" strike="noStrike">
                          <a:effectLst/>
                        </a:rPr>
                        <a:t>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u="none" strike="noStrike">
                          <a:effectLst/>
                        </a:rPr>
                        <a:t>Execute PET Model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u="none" strike="noStrike">
                          <a:effectLst/>
                        </a:rPr>
                        <a:t>PET Model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u="none" strike="noStrike">
                          <a:effectLst/>
                        </a:rPr>
                        <a:t>Configured MDAO and Test Bench Executables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u="none" strike="noStrike">
                          <a:effectLst/>
                        </a:rPr>
                        <a:t>MX.PET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u="none" strike="noStrike">
                          <a:effectLst/>
                        </a:rPr>
                        <a:t>Prototype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u="none" strike="noStrike">
                          <a:effectLst/>
                        </a:rPr>
                        <a:t>MX.PET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</a:tr>
              <a:tr h="647756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u="none" strike="noStrike">
                          <a:effectLst/>
                        </a:rPr>
                        <a:t>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u="none" strike="noStrike">
                          <a:effectLst/>
                        </a:rPr>
                        <a:t>Execute OpenMDAO Model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u="none" strike="noStrike">
                          <a:effectLst/>
                        </a:rPr>
                        <a:t>Configured OpenMDAO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u="none" strike="noStrike">
                          <a:effectLst/>
                        </a:rPr>
                        <a:t>Run log from Modelica, Data on Disk(MAT, CSV, PLT). Metrics Generated for DASHBOARD, (results.json)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MX.PET, MX.MDAO MX.MOD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u="none" strike="noStrike">
                          <a:effectLst/>
                        </a:rPr>
                        <a:t>Prototype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u="none" strike="noStrike">
                          <a:effectLst/>
                        </a:rPr>
                        <a:t>MX.MOD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</a:tr>
              <a:tr h="22860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Check Results into VehicleForge (ADD+COMMIT)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 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 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MX.MAS,EXT.SVN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 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</a:rPr>
                        <a:t>MX.DYN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09107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1524000"/>
            <a:ext cx="6477000" cy="4648200"/>
          </a:xfrm>
        </p:spPr>
        <p:txBody>
          <a:bodyPr/>
          <a:lstStyle/>
          <a:p>
            <a:pPr marL="0" indent="0">
              <a:buNone/>
            </a:pPr>
            <a:endParaRPr lang="en-US" sz="4000" dirty="0"/>
          </a:p>
          <a:p>
            <a:endParaRPr lang="en-US" sz="4000" dirty="0" smtClean="0"/>
          </a:p>
          <a:p>
            <a:r>
              <a:rPr lang="en-US" sz="4000" dirty="0" smtClean="0"/>
              <a:t>Demo </a:t>
            </a:r>
            <a:r>
              <a:rPr lang="en-US" sz="4000" dirty="0"/>
              <a:t>Shown </a:t>
            </a:r>
            <a:r>
              <a:rPr lang="en-US" sz="4000" dirty="0" smtClean="0"/>
              <a:t>Tuesday in META Demo Session</a:t>
            </a:r>
            <a:endParaRPr lang="en-US" sz="4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AA57D-7290-43B7-9CE1-2BE8AFF1B705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6408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Threads/Key Tasks/Schedule PET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AA57D-7290-43B7-9CE1-2BE8AFF1B705}" type="slidenum">
              <a:rPr lang="en-US" smtClean="0"/>
              <a:pPr/>
              <a:t>47</a:t>
            </a:fld>
            <a:endParaRPr lang="en-US"/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025" y="1476437"/>
            <a:ext cx="8477250" cy="14101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17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75" y="2971800"/>
            <a:ext cx="8686800" cy="17218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17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75" y="4778387"/>
            <a:ext cx="9048750" cy="2079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65113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Vignette: Optimize Design, Select Best Component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696562" y="1295400"/>
            <a:ext cx="7772400" cy="2057400"/>
          </a:xfrm>
        </p:spPr>
        <p:txBody>
          <a:bodyPr/>
          <a:lstStyle/>
          <a:p>
            <a:r>
              <a:rPr lang="en-US" sz="1800" dirty="0" smtClean="0"/>
              <a:t>Type: Design Activity</a:t>
            </a:r>
          </a:p>
          <a:p>
            <a:r>
              <a:rPr lang="en-US" sz="1800" dirty="0" smtClean="0"/>
              <a:t>Before: Project with Unknown Optimal Design</a:t>
            </a:r>
          </a:p>
          <a:p>
            <a:r>
              <a:rPr lang="en-US" sz="1800" dirty="0" smtClean="0"/>
              <a:t>After: </a:t>
            </a:r>
          </a:p>
          <a:p>
            <a:pPr lvl="1"/>
            <a:r>
              <a:rPr lang="en-US" sz="1400" dirty="0" smtClean="0"/>
              <a:t>Placeholder (conceptual) Component Created to Fill Gap in Design</a:t>
            </a:r>
          </a:p>
          <a:p>
            <a:pPr lvl="1"/>
            <a:r>
              <a:rPr lang="en-US" sz="1400" dirty="0" smtClean="0"/>
              <a:t>Performance Metric Defined in Custom Test Bench.</a:t>
            </a:r>
          </a:p>
          <a:p>
            <a:pPr lvl="1"/>
            <a:r>
              <a:rPr lang="en-US" sz="1400" dirty="0" smtClean="0"/>
              <a:t>Parametric Exploration Experiment Executed to Explore Component </a:t>
            </a:r>
            <a:r>
              <a:rPr lang="en-US" sz="1400" dirty="0" err="1" smtClean="0"/>
              <a:t>Param</a:t>
            </a:r>
            <a:r>
              <a:rPr lang="en-US" sz="1400" dirty="0" smtClean="0"/>
              <a:t> Interactions </a:t>
            </a:r>
          </a:p>
          <a:p>
            <a:pPr lvl="1"/>
            <a:r>
              <a:rPr lang="en-US" sz="1400" dirty="0" smtClean="0"/>
              <a:t>Best Component Properties Identified, Used to Search VF for Appropriate Component.</a:t>
            </a:r>
          </a:p>
          <a:p>
            <a:pPr lvl="1"/>
            <a:r>
              <a:rPr lang="en-US" sz="1400" dirty="0" smtClean="0"/>
              <a:t>New component downloaded from VF, Inserted Into Design</a:t>
            </a:r>
            <a:endParaRPr lang="en-US" sz="1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AA57D-7290-43B7-9CE1-2BE8AFF1B705}" type="slidenum">
              <a:rPr lang="en-US" smtClean="0"/>
              <a:pPr/>
              <a:t>48</a:t>
            </a:fld>
            <a:endParaRPr lang="en-US"/>
          </a:p>
        </p:txBody>
      </p:sp>
      <p:pic>
        <p:nvPicPr>
          <p:cNvPr id="8" name="Picture 7" descr="http://www.websequencediagrams.com/index.php?img=msclkeVN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038600"/>
            <a:ext cx="9153831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Oval 8"/>
          <p:cNvSpPr/>
          <p:nvPr/>
        </p:nvSpPr>
        <p:spPr bwMode="auto">
          <a:xfrm>
            <a:off x="7175460" y="1143000"/>
            <a:ext cx="609600" cy="548620"/>
          </a:xfrm>
          <a:prstGeom prst="ellipse">
            <a:avLst/>
          </a:prstGeom>
          <a:solidFill>
            <a:srgbClr val="92D05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AUG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848261" y="1168400"/>
            <a:ext cx="1295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>
                <a:latin typeface="+mj-lt"/>
              </a:rPr>
              <a:t>OpenModelica</a:t>
            </a:r>
            <a:endParaRPr lang="en-US" sz="1400" dirty="0" smtClean="0">
              <a:latin typeface="+mj-lt"/>
            </a:endParaRPr>
          </a:p>
          <a:p>
            <a:r>
              <a:rPr lang="en-US" sz="1400" dirty="0" smtClean="0">
                <a:latin typeface="+mj-lt"/>
              </a:rPr>
              <a:t>DOE &amp; OPT</a:t>
            </a:r>
            <a:endParaRPr lang="en-US" sz="1400" dirty="0">
              <a:latin typeface="+mj-lt"/>
            </a:endParaRPr>
          </a:p>
        </p:txBody>
      </p:sp>
      <p:sp>
        <p:nvSpPr>
          <p:cNvPr id="11" name="Oval 10"/>
          <p:cNvSpPr/>
          <p:nvPr/>
        </p:nvSpPr>
        <p:spPr bwMode="auto">
          <a:xfrm>
            <a:off x="7175460" y="1999397"/>
            <a:ext cx="609600" cy="532993"/>
          </a:xfrm>
          <a:prstGeom prst="ellipse">
            <a:avLst/>
          </a:prstGeom>
          <a:solidFill>
            <a:srgbClr val="00B0F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OCT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804788" y="1964898"/>
            <a:ext cx="132671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800">
                <a:latin typeface="+mj-lt"/>
              </a:defRPr>
            </a:lvl1pPr>
          </a:lstStyle>
          <a:p>
            <a:r>
              <a:rPr lang="en-US" sz="1400" dirty="0" err="1"/>
              <a:t>Dymola</a:t>
            </a:r>
            <a:endParaRPr lang="en-US" sz="1400" dirty="0"/>
          </a:p>
          <a:p>
            <a:r>
              <a:rPr lang="en-US" sz="1400" dirty="0"/>
              <a:t>DOE &amp; OPT</a:t>
            </a:r>
          </a:p>
          <a:p>
            <a:r>
              <a:rPr lang="en-US" sz="1400" dirty="0"/>
              <a:t>Surrogate Gen</a:t>
            </a:r>
          </a:p>
        </p:txBody>
      </p:sp>
    </p:spTree>
    <p:extLst>
      <p:ext uri="{BB962C8B-B14F-4D97-AF65-F5344CB8AC3E}">
        <p14:creationId xmlns:p14="http://schemas.microsoft.com/office/powerpoint/2010/main" val="3713098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Vignette: Compute PCC on Design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685798" y="1371600"/>
            <a:ext cx="7772400" cy="2057400"/>
          </a:xfrm>
        </p:spPr>
        <p:txBody>
          <a:bodyPr/>
          <a:lstStyle/>
          <a:p>
            <a:r>
              <a:rPr lang="en-US" sz="1800" dirty="0" smtClean="0"/>
              <a:t>Type: Design and Analysis Activity</a:t>
            </a:r>
          </a:p>
          <a:p>
            <a:r>
              <a:rPr lang="en-US" sz="1800" dirty="0" smtClean="0"/>
              <a:t>Before: Project Meets KPP’s, Sufficient Scoring</a:t>
            </a:r>
          </a:p>
          <a:p>
            <a:r>
              <a:rPr lang="en-US" sz="1800" dirty="0" smtClean="0"/>
              <a:t>After: </a:t>
            </a:r>
          </a:p>
          <a:p>
            <a:pPr lvl="1"/>
            <a:r>
              <a:rPr lang="en-US" sz="1400" dirty="0" smtClean="0"/>
              <a:t>Computation of PCC considering component/environment variation</a:t>
            </a:r>
            <a:endParaRPr lang="en-US" sz="1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AA57D-7290-43B7-9CE1-2BE8AFF1B705}" type="slidenum">
              <a:rPr lang="en-US">
                <a:solidFill>
                  <a:srgbClr val="FFFFCC"/>
                </a:solidFill>
              </a:rPr>
              <a:pPr/>
              <a:t>49</a:t>
            </a:fld>
            <a:endParaRPr lang="en-US">
              <a:solidFill>
                <a:srgbClr val="FFFFCC"/>
              </a:solidFill>
            </a:endParaRPr>
          </a:p>
        </p:txBody>
      </p:sp>
      <p:pic>
        <p:nvPicPr>
          <p:cNvPr id="5" name="Picture 4" descr="http://www.websequencediagrams.com/index.php?img=mscOuKw3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3276600"/>
            <a:ext cx="6124575" cy="2314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Oval 7"/>
          <p:cNvSpPr/>
          <p:nvPr/>
        </p:nvSpPr>
        <p:spPr bwMode="auto">
          <a:xfrm>
            <a:off x="7315200" y="1676400"/>
            <a:ext cx="838200" cy="762000"/>
          </a:xfrm>
          <a:prstGeom prst="ellipse">
            <a:avLst/>
          </a:prstGeom>
          <a:solidFill>
            <a:srgbClr val="00B0F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smtClean="0">
                <a:latin typeface="+mj-lt"/>
              </a:rPr>
              <a:t>OCT</a:t>
            </a: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05768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Rectangle 124"/>
          <p:cNvSpPr/>
          <p:nvPr/>
        </p:nvSpPr>
        <p:spPr>
          <a:xfrm>
            <a:off x="131762" y="0"/>
            <a:ext cx="2332221" cy="1697567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0" name="TextBox 117"/>
          <p:cNvSpPr txBox="1">
            <a:spLocks noChangeArrowheads="1"/>
          </p:cNvSpPr>
          <p:nvPr/>
        </p:nvSpPr>
        <p:spPr bwMode="auto">
          <a:xfrm rot="-5400000">
            <a:off x="-7144" y="5344319"/>
            <a:ext cx="798513" cy="333375"/>
          </a:xfrm>
          <a:prstGeom prst="rect">
            <a:avLst/>
          </a:prstGeom>
          <a:solidFill>
            <a:schemeClr val="bg1">
              <a:alpha val="74901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fontAlgn="auto" hangingPunct="1">
              <a:spcBef>
                <a:spcPts val="200"/>
              </a:spcBef>
              <a:spcAft>
                <a:spcPts val="0"/>
              </a:spcAft>
            </a:pPr>
            <a:r>
              <a:rPr lang="en-US" sz="1000" i="1">
                <a:solidFill>
                  <a:srgbClr val="000000"/>
                </a:solidFill>
                <a:latin typeface="Calibri" pitchFamily="34" charset="0"/>
                <a:ea typeface="+mn-ea"/>
              </a:rPr>
              <a:t>Design Update</a:t>
            </a:r>
          </a:p>
          <a:p>
            <a:pPr algn="ctr" eaLnBrk="1" fontAlgn="auto" hangingPunct="1">
              <a:spcBef>
                <a:spcPts val="200"/>
              </a:spcBef>
              <a:spcAft>
                <a:spcPts val="0"/>
              </a:spcAft>
            </a:pPr>
            <a:r>
              <a:rPr lang="en-US" sz="1000" i="1">
                <a:solidFill>
                  <a:srgbClr val="000000"/>
                </a:solidFill>
                <a:latin typeface="Calibri" pitchFamily="34" charset="0"/>
                <a:ea typeface="+mn-ea"/>
              </a:rPr>
              <a:t>Feedback</a:t>
            </a:r>
          </a:p>
        </p:txBody>
      </p:sp>
      <p:sp>
        <p:nvSpPr>
          <p:cNvPr id="2051" name="TextBox 233"/>
          <p:cNvSpPr txBox="1">
            <a:spLocks noChangeArrowheads="1"/>
          </p:cNvSpPr>
          <p:nvPr/>
        </p:nvSpPr>
        <p:spPr bwMode="auto">
          <a:xfrm rot="-5400000">
            <a:off x="2256632" y="1019969"/>
            <a:ext cx="1277937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fontAlgn="auto" hangingPunct="1">
              <a:spcBef>
                <a:spcPts val="200"/>
              </a:spcBef>
              <a:spcAft>
                <a:spcPts val="0"/>
              </a:spcAft>
            </a:pPr>
            <a:r>
              <a:rPr lang="en-US" sz="1000" i="1">
                <a:solidFill>
                  <a:srgbClr val="000000"/>
                </a:solidFill>
                <a:latin typeface="Calibri" pitchFamily="34" charset="0"/>
                <a:ea typeface="+mn-ea"/>
              </a:rPr>
              <a:t>Constraints from Higher </a:t>
            </a:r>
          </a:p>
          <a:p>
            <a:pPr algn="ctr" eaLnBrk="1" fontAlgn="auto" hangingPunct="1">
              <a:spcBef>
                <a:spcPts val="200"/>
              </a:spcBef>
              <a:spcAft>
                <a:spcPts val="0"/>
              </a:spcAft>
            </a:pPr>
            <a:r>
              <a:rPr lang="en-US" sz="1000" i="1">
                <a:solidFill>
                  <a:srgbClr val="000000"/>
                </a:solidFill>
                <a:latin typeface="Calibri" pitchFamily="34" charset="0"/>
                <a:ea typeface="+mn-ea"/>
              </a:rPr>
              <a:t>Levels of Abstraction</a:t>
            </a:r>
          </a:p>
        </p:txBody>
      </p:sp>
      <p:cxnSp>
        <p:nvCxnSpPr>
          <p:cNvPr id="115" name="Elbow Connector 114"/>
          <p:cNvCxnSpPr>
            <a:stCxn id="106" idx="1"/>
            <a:endCxn id="74" idx="4"/>
          </p:cNvCxnSpPr>
          <p:nvPr/>
        </p:nvCxnSpPr>
        <p:spPr>
          <a:xfrm rot="10800000">
            <a:off x="1116014" y="4267201"/>
            <a:ext cx="3749675" cy="474663"/>
          </a:xfrm>
          <a:prstGeom prst="bentConnector2">
            <a:avLst/>
          </a:prstGeom>
          <a:ln w="9525">
            <a:solidFill>
              <a:srgbClr val="000000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53" name="TextBox 232"/>
          <p:cNvSpPr txBox="1">
            <a:spLocks noChangeArrowheads="1"/>
          </p:cNvSpPr>
          <p:nvPr/>
        </p:nvSpPr>
        <p:spPr bwMode="auto">
          <a:xfrm rot="-5400000">
            <a:off x="2404269" y="4518819"/>
            <a:ext cx="973137" cy="333375"/>
          </a:xfrm>
          <a:prstGeom prst="rect">
            <a:avLst/>
          </a:prstGeom>
          <a:solidFill>
            <a:schemeClr val="bg1">
              <a:alpha val="74901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fontAlgn="auto" hangingPunct="1">
              <a:spcBef>
                <a:spcPts val="200"/>
              </a:spcBef>
              <a:spcAft>
                <a:spcPts val="0"/>
              </a:spcAft>
            </a:pPr>
            <a:r>
              <a:rPr lang="en-US" sz="1000" i="1">
                <a:solidFill>
                  <a:srgbClr val="000000"/>
                </a:solidFill>
                <a:latin typeface="Calibri" pitchFamily="34" charset="0"/>
                <a:ea typeface="+mn-ea"/>
              </a:rPr>
              <a:t>Manufacturability</a:t>
            </a:r>
          </a:p>
          <a:p>
            <a:pPr algn="ctr" eaLnBrk="1" fontAlgn="auto" hangingPunct="1">
              <a:spcBef>
                <a:spcPts val="200"/>
              </a:spcBef>
              <a:spcAft>
                <a:spcPts val="0"/>
              </a:spcAft>
            </a:pPr>
            <a:r>
              <a:rPr lang="en-US" sz="1000" i="1">
                <a:solidFill>
                  <a:srgbClr val="000000"/>
                </a:solidFill>
                <a:latin typeface="Calibri" pitchFamily="34" charset="0"/>
                <a:ea typeface="+mn-ea"/>
              </a:rPr>
              <a:t>Constraints</a:t>
            </a:r>
          </a:p>
        </p:txBody>
      </p:sp>
      <p:cxnSp>
        <p:nvCxnSpPr>
          <p:cNvPr id="139" name="Straight Arrow Connector 138"/>
          <p:cNvCxnSpPr>
            <a:endCxn id="63" idx="2"/>
          </p:cNvCxnSpPr>
          <p:nvPr/>
        </p:nvCxnSpPr>
        <p:spPr>
          <a:xfrm>
            <a:off x="2282825" y="4192588"/>
            <a:ext cx="2582863" cy="0"/>
          </a:xfrm>
          <a:prstGeom prst="straightConnector1">
            <a:avLst/>
          </a:prstGeom>
          <a:ln w="9525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1914893" y="1543050"/>
            <a:ext cx="368300" cy="153512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gradFill flip="none" rotWithShape="1">
              <a:gsLst>
                <a:gs pos="0">
                  <a:schemeClr val="tx1"/>
                </a:gs>
                <a:gs pos="100000">
                  <a:srgbClr val="FFFFFF"/>
                </a:gs>
              </a:gsLst>
              <a:lin ang="16200000" scaled="0"/>
              <a:tileRect/>
            </a:gra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prstClr val="black"/>
                </a:solidFill>
              </a:rPr>
              <a:t>  Component Model Library</a:t>
            </a:r>
          </a:p>
        </p:txBody>
      </p:sp>
      <p:grpSp>
        <p:nvGrpSpPr>
          <p:cNvPr id="2056" name="Group 26"/>
          <p:cNvGrpSpPr>
            <a:grpSpLocks/>
          </p:cNvGrpSpPr>
          <p:nvPr/>
        </p:nvGrpSpPr>
        <p:grpSpPr bwMode="auto">
          <a:xfrm>
            <a:off x="206375" y="82550"/>
            <a:ext cx="2116138" cy="1550988"/>
            <a:chOff x="880646" y="3562350"/>
            <a:chExt cx="2116821" cy="1550888"/>
          </a:xfrm>
        </p:grpSpPr>
        <p:cxnSp>
          <p:nvCxnSpPr>
            <p:cNvPr id="5" name="Straight Arrow Connector 4"/>
            <p:cNvCxnSpPr/>
            <p:nvPr/>
          </p:nvCxnSpPr>
          <p:spPr>
            <a:xfrm flipV="1">
              <a:off x="1098204" y="3562350"/>
              <a:ext cx="0" cy="1371512"/>
            </a:xfrm>
            <a:prstGeom prst="straightConnector1">
              <a:avLst/>
            </a:prstGeom>
            <a:ln w="19050"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 flipV="1">
              <a:off x="1104556" y="3835382"/>
              <a:ext cx="1097316" cy="1096892"/>
            </a:xfrm>
            <a:prstGeom prst="straightConnector1">
              <a:avLst/>
            </a:prstGeom>
            <a:ln w="19050"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/>
            <p:cNvCxnSpPr/>
            <p:nvPr/>
          </p:nvCxnSpPr>
          <p:spPr>
            <a:xfrm>
              <a:off x="1085500" y="4940211"/>
              <a:ext cx="1372043" cy="0"/>
            </a:xfrm>
            <a:prstGeom prst="straightConnector1">
              <a:avLst/>
            </a:prstGeom>
            <a:ln w="19050"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52" name="TextBox 9"/>
            <p:cNvSpPr txBox="1">
              <a:spLocks noChangeArrowheads="1"/>
            </p:cNvSpPr>
            <p:nvPr/>
          </p:nvSpPr>
          <p:spPr bwMode="auto">
            <a:xfrm>
              <a:off x="1231900" y="4959350"/>
              <a:ext cx="978020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1">
                  <a:solidFill>
                    <a:srgbClr val="000000"/>
                  </a:solidFill>
                  <a:latin typeface="Calibri" pitchFamily="34" charset="0"/>
                  <a:ea typeface="+mn-ea"/>
                </a:rPr>
                <a:t>Model abstraction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880646" y="3583974"/>
              <a:ext cx="153888" cy="1265997"/>
            </a:xfrm>
            <a:prstGeom prst="rect">
              <a:avLst/>
            </a:prstGeom>
            <a:noFill/>
          </p:spPr>
          <p:txBody>
            <a:bodyPr vert="vert270" wrap="none" lIns="0" tIns="0" rIns="0" bIns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00" b="1" dirty="0">
                  <a:solidFill>
                    <a:srgbClr val="000000"/>
                  </a:solidFill>
                  <a:latin typeface="Calibri"/>
                  <a:ea typeface="+mn-ea"/>
                </a:rPr>
                <a:t>Hierarchical abstraction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181578" y="4182189"/>
              <a:ext cx="914776" cy="153888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  <a:scene3d>
                <a:camera prst="orthographicFront">
                  <a:rot lat="0" lon="0" rev="2700000"/>
                </a:camera>
                <a:lightRig rig="threePt" dir="t"/>
              </a:scene3d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00" b="1" dirty="0">
                  <a:solidFill>
                    <a:srgbClr val="000000"/>
                  </a:solidFill>
                  <a:latin typeface="Calibri"/>
                  <a:ea typeface="+mn-ea"/>
                </a:rPr>
                <a:t>Physical domains</a:t>
              </a:r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 flipV="1">
              <a:off x="1257005" y="4787821"/>
              <a:ext cx="1097316" cy="0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lgDash"/>
              <a:tailEnd type="triangle" w="sm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56" name="TextBox 15"/>
            <p:cNvSpPr txBox="1">
              <a:spLocks noChangeArrowheads="1"/>
            </p:cNvSpPr>
            <p:nvPr/>
          </p:nvSpPr>
          <p:spPr bwMode="auto">
            <a:xfrm>
              <a:off x="1400042" y="4645968"/>
              <a:ext cx="637433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t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900" i="1">
                  <a:solidFill>
                    <a:srgbClr val="000000"/>
                  </a:solidFill>
                  <a:latin typeface="Calibri" pitchFamily="34" charset="0"/>
                  <a:ea typeface="+mn-ea"/>
                </a:rPr>
                <a:t>Electrical</a:t>
              </a:r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 flipV="1">
              <a:off x="1409455" y="4629081"/>
              <a:ext cx="1097316" cy="0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lgDash"/>
              <a:tailEnd type="triangle" w="sm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58" name="TextBox 17"/>
            <p:cNvSpPr txBox="1">
              <a:spLocks noChangeArrowheads="1"/>
            </p:cNvSpPr>
            <p:nvPr/>
          </p:nvSpPr>
          <p:spPr bwMode="auto">
            <a:xfrm>
              <a:off x="1552442" y="4487218"/>
              <a:ext cx="655016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t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900" i="1">
                  <a:solidFill>
                    <a:srgbClr val="000000"/>
                  </a:solidFill>
                  <a:latin typeface="Calibri" pitchFamily="34" charset="0"/>
                  <a:ea typeface="+mn-ea"/>
                </a:rPr>
                <a:t>Hydraulic</a:t>
              </a:r>
            </a:p>
          </p:txBody>
        </p:sp>
        <p:cxnSp>
          <p:nvCxnSpPr>
            <p:cNvPr id="19" name="Straight Arrow Connector 18"/>
            <p:cNvCxnSpPr/>
            <p:nvPr/>
          </p:nvCxnSpPr>
          <p:spPr>
            <a:xfrm flipV="1">
              <a:off x="1568256" y="4470341"/>
              <a:ext cx="1097316" cy="0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lgDash"/>
              <a:tailEnd type="triangle" w="sm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60" name="TextBox 19"/>
            <p:cNvSpPr txBox="1">
              <a:spLocks noChangeArrowheads="1"/>
            </p:cNvSpPr>
            <p:nvPr/>
          </p:nvSpPr>
          <p:spPr bwMode="auto">
            <a:xfrm>
              <a:off x="1711192" y="4328468"/>
              <a:ext cx="753075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t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900" i="1">
                  <a:solidFill>
                    <a:srgbClr val="000000"/>
                  </a:solidFill>
                  <a:latin typeface="Calibri" pitchFamily="34" charset="0"/>
                  <a:ea typeface="+mn-ea"/>
                </a:rPr>
                <a:t>Mechanical</a:t>
              </a:r>
            </a:p>
          </p:txBody>
        </p:sp>
        <p:cxnSp>
          <p:nvCxnSpPr>
            <p:cNvPr id="21" name="Straight Arrow Connector 20"/>
            <p:cNvCxnSpPr/>
            <p:nvPr/>
          </p:nvCxnSpPr>
          <p:spPr>
            <a:xfrm flipV="1">
              <a:off x="1733409" y="4311602"/>
              <a:ext cx="1097316" cy="0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lgDash"/>
              <a:tailEnd type="triangle" w="sm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62" name="TextBox 21"/>
            <p:cNvSpPr txBox="1">
              <a:spLocks noChangeArrowheads="1"/>
            </p:cNvSpPr>
            <p:nvPr/>
          </p:nvSpPr>
          <p:spPr bwMode="auto">
            <a:xfrm>
              <a:off x="1876292" y="4169718"/>
              <a:ext cx="600295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t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900" i="1">
                  <a:solidFill>
                    <a:srgbClr val="000000"/>
                  </a:solidFill>
                  <a:latin typeface="Calibri" pitchFamily="34" charset="0"/>
                  <a:ea typeface="+mn-ea"/>
                </a:rPr>
                <a:t>Thermal</a:t>
              </a:r>
            </a:p>
          </p:txBody>
        </p:sp>
        <p:cxnSp>
          <p:nvCxnSpPr>
            <p:cNvPr id="23" name="Straight Arrow Connector 22"/>
            <p:cNvCxnSpPr/>
            <p:nvPr/>
          </p:nvCxnSpPr>
          <p:spPr>
            <a:xfrm flipV="1">
              <a:off x="1881094" y="4159212"/>
              <a:ext cx="1097317" cy="0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lgDash"/>
              <a:tailEnd type="triangle" w="sm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64" name="TextBox 23"/>
            <p:cNvSpPr txBox="1">
              <a:spLocks noChangeArrowheads="1"/>
            </p:cNvSpPr>
            <p:nvPr/>
          </p:nvSpPr>
          <p:spPr bwMode="auto">
            <a:xfrm>
              <a:off x="2024380" y="4017689"/>
              <a:ext cx="973087" cy="138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t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900" i="1">
                  <a:solidFill>
                    <a:srgbClr val="000000"/>
                  </a:solidFill>
                  <a:latin typeface="Calibri" pitchFamily="34" charset="0"/>
                  <a:ea typeface="+mn-ea"/>
                </a:rPr>
                <a:t>Electromagnetic</a:t>
              </a:r>
            </a:p>
          </p:txBody>
        </p:sp>
      </p:grpSp>
      <p:cxnSp>
        <p:nvCxnSpPr>
          <p:cNvPr id="31" name="Straight Arrow Connector 30"/>
          <p:cNvCxnSpPr>
            <a:endCxn id="32" idx="1"/>
          </p:cNvCxnSpPr>
          <p:nvPr/>
        </p:nvCxnSpPr>
        <p:spPr>
          <a:xfrm>
            <a:off x="417513" y="1663700"/>
            <a:ext cx="393700" cy="342900"/>
          </a:xfrm>
          <a:prstGeom prst="straightConnector1">
            <a:avLst/>
          </a:prstGeom>
          <a:ln w="9525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Oval 31"/>
          <p:cNvSpPr/>
          <p:nvPr/>
        </p:nvSpPr>
        <p:spPr>
          <a:xfrm>
            <a:off x="684213" y="1879600"/>
            <a:ext cx="863600" cy="86360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srgbClr val="000000"/>
                </a:solidFill>
              </a:rPr>
              <a:t>Semantic Integration</a:t>
            </a:r>
          </a:p>
        </p:txBody>
      </p:sp>
      <p:cxnSp>
        <p:nvCxnSpPr>
          <p:cNvPr id="35" name="Straight Arrow Connector 34"/>
          <p:cNvCxnSpPr>
            <a:endCxn id="32" idx="2"/>
          </p:cNvCxnSpPr>
          <p:nvPr/>
        </p:nvCxnSpPr>
        <p:spPr>
          <a:xfrm>
            <a:off x="152400" y="2311400"/>
            <a:ext cx="531813" cy="0"/>
          </a:xfrm>
          <a:prstGeom prst="straightConnector1">
            <a:avLst/>
          </a:prstGeom>
          <a:ln w="9525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endCxn id="32" idx="3"/>
          </p:cNvCxnSpPr>
          <p:nvPr/>
        </p:nvCxnSpPr>
        <p:spPr>
          <a:xfrm flipV="1">
            <a:off x="417513" y="2616200"/>
            <a:ext cx="393700" cy="342900"/>
          </a:xfrm>
          <a:prstGeom prst="straightConnector1">
            <a:avLst/>
          </a:prstGeom>
          <a:ln w="9525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3149600" y="944563"/>
            <a:ext cx="2862263" cy="24923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srgbClr val="000000"/>
                </a:solidFill>
              </a:rPr>
              <a:t>Design Trade Space Visualization</a:t>
            </a:r>
          </a:p>
        </p:txBody>
      </p:sp>
      <p:sp>
        <p:nvSpPr>
          <p:cNvPr id="47" name="Rectangle 46"/>
          <p:cNvSpPr/>
          <p:nvPr/>
        </p:nvSpPr>
        <p:spPr>
          <a:xfrm>
            <a:off x="6011863" y="944563"/>
            <a:ext cx="1939131" cy="24923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srgbClr val="000000"/>
                </a:solidFill>
              </a:rPr>
              <a:t>Dynamic Visualization</a:t>
            </a:r>
          </a:p>
        </p:txBody>
      </p:sp>
      <p:sp>
        <p:nvSpPr>
          <p:cNvPr id="48" name="Rectangle 47"/>
          <p:cNvSpPr/>
          <p:nvPr/>
        </p:nvSpPr>
        <p:spPr>
          <a:xfrm>
            <a:off x="3149600" y="1466850"/>
            <a:ext cx="3352800" cy="24765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prstClr val="black"/>
                </a:solidFill>
              </a:rPr>
              <a:t>Structural &amp; Entropy-Based Complexity Metrics Calculation</a:t>
            </a:r>
          </a:p>
        </p:txBody>
      </p:sp>
      <p:sp>
        <p:nvSpPr>
          <p:cNvPr id="52" name="Rounded Rectangle 51"/>
          <p:cNvSpPr/>
          <p:nvPr/>
        </p:nvSpPr>
        <p:spPr>
          <a:xfrm>
            <a:off x="2644775" y="1976438"/>
            <a:ext cx="1066800" cy="676275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40005" dist="22987" dir="2700000" algn="tl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18288" rIns="0" bIns="18288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prstClr val="black"/>
                </a:solidFill>
              </a:rPr>
              <a:t>Design Space Construction(Static Models)</a:t>
            </a:r>
          </a:p>
        </p:txBody>
      </p:sp>
      <p:sp>
        <p:nvSpPr>
          <p:cNvPr id="53" name="Rounded Rectangle 52"/>
          <p:cNvSpPr/>
          <p:nvPr/>
        </p:nvSpPr>
        <p:spPr>
          <a:xfrm>
            <a:off x="4092575" y="1976438"/>
            <a:ext cx="1012825" cy="676275"/>
          </a:xfrm>
          <a:prstGeom prst="roundRect">
            <a:avLst/>
          </a:prstGeom>
          <a:solidFill>
            <a:srgbClr val="BDEE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40005" dist="22987" dir="2700000" algn="tl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18288" rIns="0" bIns="18288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prstClr val="black"/>
                </a:solidFill>
              </a:rPr>
              <a:t>Qualitative/ Relational 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prstClr val="black"/>
                </a:solidFill>
              </a:rPr>
              <a:t>Models</a:t>
            </a:r>
          </a:p>
        </p:txBody>
      </p:sp>
      <p:sp>
        <p:nvSpPr>
          <p:cNvPr id="54" name="Rounded Rectangle 53"/>
          <p:cNvSpPr/>
          <p:nvPr/>
        </p:nvSpPr>
        <p:spPr>
          <a:xfrm>
            <a:off x="5540375" y="1976438"/>
            <a:ext cx="1012825" cy="676275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40005" dist="22987" dir="2700000" algn="tl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18288" rIns="0" bIns="18288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prstClr val="black"/>
                </a:solidFill>
              </a:rPr>
              <a:t>Linear Differential Equation / Bond Graph Models</a:t>
            </a:r>
          </a:p>
        </p:txBody>
      </p:sp>
      <p:sp>
        <p:nvSpPr>
          <p:cNvPr id="55" name="Rounded Rectangle 54"/>
          <p:cNvSpPr/>
          <p:nvPr/>
        </p:nvSpPr>
        <p:spPr>
          <a:xfrm>
            <a:off x="6988175" y="1976438"/>
            <a:ext cx="1012825" cy="676275"/>
          </a:xfrm>
          <a:prstGeom prst="roundRect">
            <a:avLst/>
          </a:prstGeom>
          <a:solidFill>
            <a:srgbClr val="BDEE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40005" dist="22987" dir="2700000" algn="tl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18288" rIns="0" bIns="18288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prstClr val="black"/>
                </a:solidFill>
              </a:rPr>
              <a:t>Nonlinear Differential Equation (PDE)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prstClr val="black"/>
                </a:solidFill>
              </a:rPr>
              <a:t>Models</a:t>
            </a:r>
          </a:p>
        </p:txBody>
      </p:sp>
      <p:sp>
        <p:nvSpPr>
          <p:cNvPr id="58" name="Cube 57"/>
          <p:cNvSpPr/>
          <p:nvPr/>
        </p:nvSpPr>
        <p:spPr>
          <a:xfrm>
            <a:off x="4067175" y="2994025"/>
            <a:ext cx="1012825" cy="457200"/>
          </a:xfrm>
          <a:prstGeom prst="cube">
            <a:avLst>
              <a:gd name="adj" fmla="val 9737"/>
            </a:avLst>
          </a:prstGeom>
          <a:solidFill>
            <a:srgbClr val="BDEE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40005" dist="22987" dir="2700000" algn="tl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18288" rIns="0" bIns="18288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prstClr val="black"/>
                </a:solidFill>
              </a:rPr>
              <a:t>Reachability Analysis</a:t>
            </a:r>
          </a:p>
        </p:txBody>
      </p:sp>
      <p:sp>
        <p:nvSpPr>
          <p:cNvPr id="61" name="Rectangle 60"/>
          <p:cNvSpPr/>
          <p:nvPr/>
        </p:nvSpPr>
        <p:spPr>
          <a:xfrm>
            <a:off x="5540375" y="2976563"/>
            <a:ext cx="1012825" cy="474662"/>
          </a:xfrm>
          <a:prstGeom prst="rect">
            <a:avLst/>
          </a:prstGeom>
          <a:solidFill>
            <a:srgbClr val="BDEEFF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prstClr val="black"/>
                </a:solidFill>
              </a:rPr>
              <a:t>Controller/ 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prstClr val="black"/>
                </a:solidFill>
              </a:rPr>
              <a:t>FDIR Synthesis</a:t>
            </a:r>
          </a:p>
        </p:txBody>
      </p:sp>
      <p:sp>
        <p:nvSpPr>
          <p:cNvPr id="62" name="Rectangle 61"/>
          <p:cNvSpPr/>
          <p:nvPr/>
        </p:nvSpPr>
        <p:spPr>
          <a:xfrm>
            <a:off x="6988175" y="2976563"/>
            <a:ext cx="1012825" cy="47466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prstClr val="black"/>
                </a:solidFill>
              </a:rPr>
              <a:t>CAD Geometry/ Grid Synthesis</a:t>
            </a:r>
          </a:p>
        </p:txBody>
      </p:sp>
      <p:sp>
        <p:nvSpPr>
          <p:cNvPr id="63" name="Cube 62"/>
          <p:cNvSpPr/>
          <p:nvPr/>
        </p:nvSpPr>
        <p:spPr>
          <a:xfrm>
            <a:off x="4865688" y="3941763"/>
            <a:ext cx="1012825" cy="457200"/>
          </a:xfrm>
          <a:prstGeom prst="cube">
            <a:avLst>
              <a:gd name="adj" fmla="val 9737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prstClr val="black"/>
                </a:solidFill>
              </a:rPr>
              <a:t>Probabilistic Model Checker</a:t>
            </a:r>
          </a:p>
        </p:txBody>
      </p:sp>
      <p:sp>
        <p:nvSpPr>
          <p:cNvPr id="64" name="Cube 63"/>
          <p:cNvSpPr/>
          <p:nvPr/>
        </p:nvSpPr>
        <p:spPr>
          <a:xfrm>
            <a:off x="6075363" y="3941763"/>
            <a:ext cx="1012825" cy="457200"/>
          </a:xfrm>
          <a:prstGeom prst="cube">
            <a:avLst>
              <a:gd name="adj" fmla="val 9737"/>
            </a:avLst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prstClr val="black"/>
                </a:solidFill>
              </a:rPr>
              <a:t>Monte Carlo Dynamic </a:t>
            </a:r>
            <a:r>
              <a:rPr lang="en-US" sz="1000" dirty="0" err="1">
                <a:solidFill>
                  <a:prstClr val="black"/>
                </a:solidFill>
              </a:rPr>
              <a:t>Sim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1917798" y="3154376"/>
            <a:ext cx="482502" cy="13716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prstClr val="black"/>
                </a:solidFill>
              </a:rPr>
              <a:t>Context Model Library</a:t>
            </a:r>
          </a:p>
        </p:txBody>
      </p:sp>
      <p:sp>
        <p:nvSpPr>
          <p:cNvPr id="67" name="Rectangle 66"/>
          <p:cNvSpPr/>
          <p:nvPr/>
        </p:nvSpPr>
        <p:spPr>
          <a:xfrm>
            <a:off x="8407400" y="3835725"/>
            <a:ext cx="506413" cy="246062"/>
          </a:xfrm>
          <a:prstGeom prst="rect">
            <a:avLst/>
          </a:prstGeom>
          <a:gradFill>
            <a:gsLst>
              <a:gs pos="0">
                <a:schemeClr val="accent4">
                  <a:lumMod val="60000"/>
                  <a:lumOff val="40000"/>
                </a:schemeClr>
              </a:gs>
              <a:gs pos="56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</a:gra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prstClr val="black"/>
                </a:solidFill>
              </a:rPr>
              <a:t>FEA</a:t>
            </a:r>
          </a:p>
        </p:txBody>
      </p:sp>
      <p:sp>
        <p:nvSpPr>
          <p:cNvPr id="68" name="Rectangle 67"/>
          <p:cNvSpPr/>
          <p:nvPr/>
        </p:nvSpPr>
        <p:spPr>
          <a:xfrm>
            <a:off x="8407400" y="4170687"/>
            <a:ext cx="506413" cy="246063"/>
          </a:xfrm>
          <a:prstGeom prst="rect">
            <a:avLst/>
          </a:prstGeom>
          <a:gradFill>
            <a:gsLst>
              <a:gs pos="0">
                <a:schemeClr val="accent4">
                  <a:lumMod val="60000"/>
                  <a:lumOff val="40000"/>
                </a:schemeClr>
              </a:gs>
              <a:gs pos="56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</a:gra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prstClr val="black"/>
                </a:solidFill>
              </a:rPr>
              <a:t>CFD</a:t>
            </a:r>
          </a:p>
        </p:txBody>
      </p:sp>
      <p:sp>
        <p:nvSpPr>
          <p:cNvPr id="69" name="Rectangle 68"/>
          <p:cNvSpPr/>
          <p:nvPr/>
        </p:nvSpPr>
        <p:spPr>
          <a:xfrm>
            <a:off x="8407400" y="5410525"/>
            <a:ext cx="506413" cy="24765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prstClr val="black"/>
                </a:solidFill>
              </a:rPr>
              <a:t>PLM</a:t>
            </a:r>
          </a:p>
        </p:txBody>
      </p:sp>
      <p:cxnSp>
        <p:nvCxnSpPr>
          <p:cNvPr id="73" name="Straight Arrow Connector 72"/>
          <p:cNvCxnSpPr>
            <a:endCxn id="74" idx="1"/>
          </p:cNvCxnSpPr>
          <p:nvPr/>
        </p:nvCxnSpPr>
        <p:spPr>
          <a:xfrm>
            <a:off x="417513" y="3187700"/>
            <a:ext cx="393700" cy="342900"/>
          </a:xfrm>
          <a:prstGeom prst="straightConnector1">
            <a:avLst/>
          </a:prstGeom>
          <a:ln w="9525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4" name="Oval 73"/>
          <p:cNvSpPr/>
          <p:nvPr/>
        </p:nvSpPr>
        <p:spPr>
          <a:xfrm>
            <a:off x="684213" y="3403600"/>
            <a:ext cx="863600" cy="86360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srgbClr val="000000"/>
                </a:solidFill>
              </a:rPr>
              <a:t>User </a:t>
            </a:r>
            <a:r>
              <a:rPr lang="en-US" sz="1000" dirty="0" err="1">
                <a:solidFill>
                  <a:srgbClr val="000000"/>
                </a:solidFill>
              </a:rPr>
              <a:t>Req’ment</a:t>
            </a:r>
            <a:r>
              <a:rPr lang="en-US" sz="1000" dirty="0">
                <a:solidFill>
                  <a:srgbClr val="000000"/>
                </a:solidFill>
              </a:rPr>
              <a:t> Synthesis</a:t>
            </a:r>
          </a:p>
        </p:txBody>
      </p:sp>
      <p:cxnSp>
        <p:nvCxnSpPr>
          <p:cNvPr id="75" name="Straight Arrow Connector 74"/>
          <p:cNvCxnSpPr>
            <a:endCxn id="74" idx="2"/>
          </p:cNvCxnSpPr>
          <p:nvPr/>
        </p:nvCxnSpPr>
        <p:spPr>
          <a:xfrm>
            <a:off x="152400" y="3835400"/>
            <a:ext cx="531813" cy="0"/>
          </a:xfrm>
          <a:prstGeom prst="straightConnector1">
            <a:avLst/>
          </a:prstGeom>
          <a:ln w="9525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endCxn id="74" idx="3"/>
          </p:cNvCxnSpPr>
          <p:nvPr/>
        </p:nvCxnSpPr>
        <p:spPr>
          <a:xfrm flipV="1">
            <a:off x="417513" y="4140200"/>
            <a:ext cx="393700" cy="342900"/>
          </a:xfrm>
          <a:prstGeom prst="straightConnector1">
            <a:avLst/>
          </a:prstGeom>
          <a:ln w="9525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32" idx="6"/>
            <a:endCxn id="2" idx="1"/>
          </p:cNvCxnSpPr>
          <p:nvPr/>
        </p:nvCxnSpPr>
        <p:spPr>
          <a:xfrm flipV="1">
            <a:off x="1547813" y="2311400"/>
            <a:ext cx="366712" cy="0"/>
          </a:xfrm>
          <a:prstGeom prst="straightConnector1">
            <a:avLst/>
          </a:prstGeom>
          <a:ln w="9525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>
            <a:stCxn id="2" idx="3"/>
            <a:endCxn id="52" idx="1"/>
          </p:cNvCxnSpPr>
          <p:nvPr/>
        </p:nvCxnSpPr>
        <p:spPr>
          <a:xfrm>
            <a:off x="2283193" y="2310613"/>
            <a:ext cx="361582" cy="3963"/>
          </a:xfrm>
          <a:prstGeom prst="straightConnector1">
            <a:avLst/>
          </a:prstGeom>
          <a:ln w="9525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Elbow Connector 87"/>
          <p:cNvCxnSpPr>
            <a:stCxn id="56" idx="3"/>
            <a:endCxn id="53" idx="1"/>
          </p:cNvCxnSpPr>
          <p:nvPr/>
        </p:nvCxnSpPr>
        <p:spPr>
          <a:xfrm rot="5400000" flipH="1" flipV="1">
            <a:off x="3054134" y="2395323"/>
            <a:ext cx="1119187" cy="957693"/>
          </a:xfrm>
          <a:prstGeom prst="bentConnector4">
            <a:avLst>
              <a:gd name="adj1" fmla="val -20426"/>
              <a:gd name="adj2" fmla="val 79238"/>
            </a:avLst>
          </a:prstGeom>
          <a:ln w="9525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Elbow Connector 89"/>
          <p:cNvCxnSpPr>
            <a:stCxn id="58" idx="3"/>
            <a:endCxn id="54" idx="1"/>
          </p:cNvCxnSpPr>
          <p:nvPr/>
        </p:nvCxnSpPr>
        <p:spPr>
          <a:xfrm rot="5400000" flipH="1" flipV="1">
            <a:off x="4477544" y="2388394"/>
            <a:ext cx="1136650" cy="989012"/>
          </a:xfrm>
          <a:prstGeom prst="bentConnector4">
            <a:avLst>
              <a:gd name="adj1" fmla="val -20117"/>
              <a:gd name="adj2" fmla="val 76746"/>
            </a:avLst>
          </a:prstGeom>
          <a:ln w="9525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>
            <a:stCxn id="52" idx="2"/>
            <a:endCxn id="56" idx="0"/>
          </p:cNvCxnSpPr>
          <p:nvPr/>
        </p:nvCxnSpPr>
        <p:spPr>
          <a:xfrm>
            <a:off x="3178175" y="2652713"/>
            <a:ext cx="1224" cy="323850"/>
          </a:xfrm>
          <a:prstGeom prst="straightConnector1">
            <a:avLst/>
          </a:prstGeom>
          <a:ln w="9525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/>
          <p:cNvCxnSpPr>
            <a:stCxn id="53" idx="2"/>
            <a:endCxn id="58" idx="0"/>
          </p:cNvCxnSpPr>
          <p:nvPr/>
        </p:nvCxnSpPr>
        <p:spPr>
          <a:xfrm flipH="1">
            <a:off x="4595813" y="2652713"/>
            <a:ext cx="3175" cy="341312"/>
          </a:xfrm>
          <a:prstGeom prst="straightConnector1">
            <a:avLst/>
          </a:prstGeom>
          <a:ln w="9525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>
            <a:stCxn id="54" idx="2"/>
            <a:endCxn id="61" idx="0"/>
          </p:cNvCxnSpPr>
          <p:nvPr/>
        </p:nvCxnSpPr>
        <p:spPr>
          <a:xfrm>
            <a:off x="6046788" y="2652713"/>
            <a:ext cx="0" cy="323850"/>
          </a:xfrm>
          <a:prstGeom prst="straightConnector1">
            <a:avLst/>
          </a:prstGeom>
          <a:ln w="9525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>
            <a:stCxn id="55" idx="2"/>
            <a:endCxn id="62" idx="0"/>
          </p:cNvCxnSpPr>
          <p:nvPr/>
        </p:nvCxnSpPr>
        <p:spPr>
          <a:xfrm>
            <a:off x="7494588" y="2652713"/>
            <a:ext cx="0" cy="323850"/>
          </a:xfrm>
          <a:prstGeom prst="straightConnector1">
            <a:avLst/>
          </a:prstGeom>
          <a:ln w="9525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89" name="TextBox 103"/>
          <p:cNvSpPr txBox="1">
            <a:spLocks noChangeArrowheads="1"/>
          </p:cNvSpPr>
          <p:nvPr/>
        </p:nvSpPr>
        <p:spPr bwMode="auto">
          <a:xfrm>
            <a:off x="2159049" y="59124"/>
            <a:ext cx="5791945" cy="692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800" b="1" dirty="0" smtClean="0">
                <a:solidFill>
                  <a:srgbClr val="000000"/>
                </a:solidFill>
                <a:latin typeface="Calibri" pitchFamily="34" charset="0"/>
                <a:ea typeface="+mn-ea"/>
              </a:rPr>
              <a:t>META-</a:t>
            </a:r>
            <a:r>
              <a:rPr lang="en-US" sz="2800" b="1" dirty="0" err="1" smtClean="0">
                <a:solidFill>
                  <a:srgbClr val="000000"/>
                </a:solidFill>
                <a:latin typeface="Calibri" pitchFamily="34" charset="0"/>
                <a:ea typeface="+mn-ea"/>
              </a:rPr>
              <a:t>iFAB</a:t>
            </a:r>
            <a:r>
              <a:rPr lang="en-US" sz="2800" b="1" dirty="0" smtClean="0">
                <a:solidFill>
                  <a:srgbClr val="000000"/>
                </a:solidFill>
                <a:latin typeface="Calibri" pitchFamily="34" charset="0"/>
                <a:ea typeface="+mn-ea"/>
              </a:rPr>
              <a:t> </a:t>
            </a:r>
            <a:r>
              <a:rPr lang="en-US" sz="2800" b="1" dirty="0">
                <a:solidFill>
                  <a:srgbClr val="000000"/>
                </a:solidFill>
                <a:latin typeface="Calibri" pitchFamily="34" charset="0"/>
                <a:ea typeface="+mn-ea"/>
              </a:rPr>
              <a:t>Integrated Tool Chain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100" i="1" dirty="0">
                <a:solidFill>
                  <a:srgbClr val="000000"/>
                </a:solidFill>
                <a:latin typeface="Calibri" pitchFamily="34" charset="0"/>
                <a:ea typeface="+mn-ea"/>
              </a:rPr>
              <a:t>Rev. 10/18/2011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4865688" y="4618038"/>
            <a:ext cx="2222500" cy="24765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srgbClr val="000000"/>
                </a:solidFill>
              </a:rPr>
              <a:t>Probabilistic Certificate of Correctness</a:t>
            </a:r>
          </a:p>
        </p:txBody>
      </p:sp>
      <p:cxnSp>
        <p:nvCxnSpPr>
          <p:cNvPr id="108" name="Elbow Connector 107"/>
          <p:cNvCxnSpPr>
            <a:stCxn id="106" idx="3"/>
            <a:endCxn id="55" idx="1"/>
          </p:cNvCxnSpPr>
          <p:nvPr/>
        </p:nvCxnSpPr>
        <p:spPr>
          <a:xfrm flipH="1" flipV="1">
            <a:off x="6988175" y="2314575"/>
            <a:ext cx="100013" cy="2427288"/>
          </a:xfrm>
          <a:prstGeom prst="bentConnector5">
            <a:avLst>
              <a:gd name="adj1" fmla="val -227796"/>
              <a:gd name="adj2" fmla="val 45585"/>
              <a:gd name="adj3" fmla="val 327796"/>
            </a:avLst>
          </a:prstGeom>
          <a:ln w="9525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/>
          <p:cNvCxnSpPr>
            <a:stCxn id="61" idx="2"/>
            <a:endCxn id="63" idx="0"/>
          </p:cNvCxnSpPr>
          <p:nvPr/>
        </p:nvCxnSpPr>
        <p:spPr>
          <a:xfrm flipH="1">
            <a:off x="5394325" y="3451225"/>
            <a:ext cx="652463" cy="490538"/>
          </a:xfrm>
          <a:prstGeom prst="straightConnector1">
            <a:avLst/>
          </a:prstGeom>
          <a:ln w="9525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/>
          <p:cNvCxnSpPr>
            <a:stCxn id="61" idx="2"/>
            <a:endCxn id="64" idx="0"/>
          </p:cNvCxnSpPr>
          <p:nvPr/>
        </p:nvCxnSpPr>
        <p:spPr>
          <a:xfrm>
            <a:off x="6046788" y="3451225"/>
            <a:ext cx="557212" cy="490538"/>
          </a:xfrm>
          <a:prstGeom prst="straightConnector1">
            <a:avLst/>
          </a:prstGeom>
          <a:ln w="9525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/>
          <p:cNvCxnSpPr>
            <a:stCxn id="63" idx="3"/>
          </p:cNvCxnSpPr>
          <p:nvPr/>
        </p:nvCxnSpPr>
        <p:spPr>
          <a:xfrm>
            <a:off x="5349875" y="4398963"/>
            <a:ext cx="0" cy="219075"/>
          </a:xfrm>
          <a:prstGeom prst="straightConnector1">
            <a:avLst/>
          </a:prstGeom>
          <a:ln w="9525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/>
          <p:cNvCxnSpPr>
            <a:stCxn id="64" idx="3"/>
          </p:cNvCxnSpPr>
          <p:nvPr/>
        </p:nvCxnSpPr>
        <p:spPr>
          <a:xfrm>
            <a:off x="6559550" y="4398963"/>
            <a:ext cx="0" cy="219075"/>
          </a:xfrm>
          <a:prstGeom prst="straightConnector1">
            <a:avLst/>
          </a:prstGeom>
          <a:ln w="9525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/>
          <p:cNvCxnSpPr/>
          <p:nvPr/>
        </p:nvCxnSpPr>
        <p:spPr>
          <a:xfrm>
            <a:off x="2908300" y="717550"/>
            <a:ext cx="0" cy="1246188"/>
          </a:xfrm>
          <a:prstGeom prst="straightConnector1">
            <a:avLst/>
          </a:prstGeom>
          <a:ln w="9525">
            <a:solidFill>
              <a:srgbClr val="000000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3" name="Elbow Connector 132"/>
          <p:cNvCxnSpPr>
            <a:endCxn id="67" idx="1"/>
          </p:cNvCxnSpPr>
          <p:nvPr/>
        </p:nvCxnSpPr>
        <p:spPr>
          <a:xfrm rot="16200000" flipH="1">
            <a:off x="7858125" y="3410275"/>
            <a:ext cx="185738" cy="912812"/>
          </a:xfrm>
          <a:prstGeom prst="bentConnector2">
            <a:avLst/>
          </a:prstGeom>
          <a:ln w="9525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5" name="Elbow Connector 134"/>
          <p:cNvCxnSpPr>
            <a:endCxn id="68" idx="1"/>
          </p:cNvCxnSpPr>
          <p:nvPr/>
        </p:nvCxnSpPr>
        <p:spPr>
          <a:xfrm rot="16200000" flipH="1">
            <a:off x="7690644" y="3577756"/>
            <a:ext cx="520700" cy="912812"/>
          </a:xfrm>
          <a:prstGeom prst="bentConnector2">
            <a:avLst/>
          </a:prstGeom>
          <a:ln w="9525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7" name="Elbow Connector 136"/>
          <p:cNvCxnSpPr>
            <a:endCxn id="69" idx="1"/>
          </p:cNvCxnSpPr>
          <p:nvPr/>
        </p:nvCxnSpPr>
        <p:spPr>
          <a:xfrm rot="16200000" flipH="1">
            <a:off x="7070725" y="4197675"/>
            <a:ext cx="1760538" cy="912812"/>
          </a:xfrm>
          <a:prstGeom prst="bentConnector2">
            <a:avLst/>
          </a:prstGeom>
          <a:ln w="9525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9" name="Rounded Rectangle 148"/>
          <p:cNvSpPr/>
          <p:nvPr/>
        </p:nvSpPr>
        <p:spPr>
          <a:xfrm>
            <a:off x="2400300" y="5194300"/>
            <a:ext cx="1016000" cy="511175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40005" dist="22987" dir="2700000" algn="tl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18288" rIns="0" bIns="18288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prstClr val="black"/>
                </a:solidFill>
              </a:rPr>
              <a:t>Foundry Trade Space Construct.</a:t>
            </a:r>
          </a:p>
        </p:txBody>
      </p:sp>
      <p:sp>
        <p:nvSpPr>
          <p:cNvPr id="151" name="Rectangle 150"/>
          <p:cNvSpPr/>
          <p:nvPr/>
        </p:nvSpPr>
        <p:spPr>
          <a:xfrm>
            <a:off x="2703513" y="6510338"/>
            <a:ext cx="1006475" cy="2476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prstClr val="black"/>
                </a:solidFill>
              </a:rPr>
              <a:t>Instruction Sets</a:t>
            </a:r>
          </a:p>
        </p:txBody>
      </p:sp>
      <p:sp>
        <p:nvSpPr>
          <p:cNvPr id="155" name="Rectangle 154"/>
          <p:cNvSpPr/>
          <p:nvPr/>
        </p:nvSpPr>
        <p:spPr>
          <a:xfrm>
            <a:off x="8407400" y="4513587"/>
            <a:ext cx="506413" cy="24606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prstClr val="black"/>
                </a:solidFill>
              </a:rPr>
              <a:t>BOM</a:t>
            </a:r>
          </a:p>
        </p:txBody>
      </p:sp>
      <p:cxnSp>
        <p:nvCxnSpPr>
          <p:cNvPr id="157" name="Elbow Connector 156"/>
          <p:cNvCxnSpPr>
            <a:endCxn id="155" idx="1"/>
          </p:cNvCxnSpPr>
          <p:nvPr/>
        </p:nvCxnSpPr>
        <p:spPr>
          <a:xfrm rot="16200000" flipH="1">
            <a:off x="7519194" y="3749206"/>
            <a:ext cx="863600" cy="912812"/>
          </a:xfrm>
          <a:prstGeom prst="bentConnector2">
            <a:avLst/>
          </a:prstGeom>
          <a:ln w="9525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0" name="Rectangle 159"/>
          <p:cNvSpPr/>
          <p:nvPr/>
        </p:nvSpPr>
        <p:spPr>
          <a:xfrm>
            <a:off x="5805488" y="6018213"/>
            <a:ext cx="1371600" cy="24923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srgbClr val="000000"/>
                </a:solidFill>
              </a:rPr>
              <a:t> Process Model Library</a:t>
            </a:r>
          </a:p>
        </p:txBody>
      </p:sp>
      <p:cxnSp>
        <p:nvCxnSpPr>
          <p:cNvPr id="161" name="Straight Arrow Connector 160"/>
          <p:cNvCxnSpPr>
            <a:stCxn id="149" idx="0"/>
          </p:cNvCxnSpPr>
          <p:nvPr/>
        </p:nvCxnSpPr>
        <p:spPr>
          <a:xfrm flipH="1" flipV="1">
            <a:off x="2901950" y="2652713"/>
            <a:ext cx="6350" cy="2541587"/>
          </a:xfrm>
          <a:prstGeom prst="straightConnector1">
            <a:avLst/>
          </a:prstGeom>
          <a:ln w="9525">
            <a:solidFill>
              <a:srgbClr val="000000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106" name="Picture 17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107" t="9149" r="-21671" b="7664"/>
          <a:stretch>
            <a:fillRect/>
          </a:stretch>
        </p:blipFill>
        <p:spPr bwMode="auto">
          <a:xfrm>
            <a:off x="1625600" y="5961063"/>
            <a:ext cx="1004888" cy="503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74" name="Elbow Connector 173"/>
          <p:cNvCxnSpPr>
            <a:stCxn id="62" idx="2"/>
            <a:endCxn id="111" idx="3"/>
          </p:cNvCxnSpPr>
          <p:nvPr/>
        </p:nvCxnSpPr>
        <p:spPr>
          <a:xfrm rot="5400000">
            <a:off x="6246812" y="4202113"/>
            <a:ext cx="1998663" cy="496888"/>
          </a:xfrm>
          <a:prstGeom prst="bentConnector2">
            <a:avLst/>
          </a:prstGeom>
          <a:ln w="9525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Arrow Connector 205"/>
          <p:cNvCxnSpPr/>
          <p:nvPr/>
        </p:nvCxnSpPr>
        <p:spPr>
          <a:xfrm>
            <a:off x="2301875" y="3289300"/>
            <a:ext cx="317500" cy="4763"/>
          </a:xfrm>
          <a:prstGeom prst="straightConnector1">
            <a:avLst/>
          </a:prstGeom>
          <a:ln w="9525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09" name="TextBox 207"/>
          <p:cNvSpPr txBox="1">
            <a:spLocks noChangeArrowheads="1"/>
          </p:cNvSpPr>
          <p:nvPr/>
        </p:nvSpPr>
        <p:spPr bwMode="auto">
          <a:xfrm rot="-5400000">
            <a:off x="8191500" y="4804100"/>
            <a:ext cx="668337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000">
                <a:solidFill>
                  <a:prstClr val="black"/>
                </a:solidFill>
                <a:latin typeface="Calibri" pitchFamily="34" charset="0"/>
                <a:ea typeface="+mn-ea"/>
              </a:rPr>
              <a:t>. . .</a:t>
            </a:r>
          </a:p>
        </p:txBody>
      </p:sp>
      <p:sp>
        <p:nvSpPr>
          <p:cNvPr id="2110" name="TextBox 209"/>
          <p:cNvSpPr txBox="1">
            <a:spLocks noChangeArrowheads="1"/>
          </p:cNvSpPr>
          <p:nvPr/>
        </p:nvSpPr>
        <p:spPr bwMode="auto">
          <a:xfrm>
            <a:off x="11113" y="1912938"/>
            <a:ext cx="676275" cy="784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900">
                <a:solidFill>
                  <a:prstClr val="black"/>
                </a:solidFill>
                <a:latin typeface="Calibri" pitchFamily="34" charset="0"/>
                <a:ea typeface="+mn-ea"/>
              </a:rPr>
              <a:t>Domain-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900">
                <a:solidFill>
                  <a:prstClr val="black"/>
                </a:solidFill>
                <a:latin typeface="Calibri" pitchFamily="34" charset="0"/>
                <a:ea typeface="+mn-ea"/>
              </a:rPr>
              <a:t>Specific 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900">
                <a:solidFill>
                  <a:prstClr val="black"/>
                </a:solidFill>
                <a:latin typeface="Calibri" pitchFamily="34" charset="0"/>
                <a:ea typeface="+mn-ea"/>
              </a:rPr>
              <a:t/>
            </a:r>
            <a:br>
              <a:rPr lang="en-US" sz="900">
                <a:solidFill>
                  <a:prstClr val="black"/>
                </a:solidFill>
                <a:latin typeface="Calibri" pitchFamily="34" charset="0"/>
                <a:ea typeface="+mn-ea"/>
              </a:rPr>
            </a:br>
            <a:r>
              <a:rPr lang="en-US" sz="900">
                <a:solidFill>
                  <a:prstClr val="black"/>
                </a:solidFill>
                <a:latin typeface="Calibri" pitchFamily="34" charset="0"/>
                <a:ea typeface="+mn-ea"/>
              </a:rPr>
              <a:t>Modeling 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900">
                <a:solidFill>
                  <a:prstClr val="black"/>
                </a:solidFill>
                <a:latin typeface="Calibri" pitchFamily="34" charset="0"/>
                <a:ea typeface="+mn-ea"/>
              </a:rPr>
              <a:t>Languages</a:t>
            </a:r>
          </a:p>
        </p:txBody>
      </p:sp>
      <p:sp>
        <p:nvSpPr>
          <p:cNvPr id="2111" name="TextBox 210"/>
          <p:cNvSpPr txBox="1">
            <a:spLocks noChangeArrowheads="1"/>
          </p:cNvSpPr>
          <p:nvPr/>
        </p:nvSpPr>
        <p:spPr bwMode="auto">
          <a:xfrm>
            <a:off x="11113" y="3440113"/>
            <a:ext cx="698500" cy="785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solidFill>
                  <a:prstClr val="black"/>
                </a:solidFill>
                <a:latin typeface="Calibri" pitchFamily="34" charset="0"/>
                <a:ea typeface="+mn-ea"/>
              </a:rPr>
              <a:t>Multi-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solidFill>
                  <a:prstClr val="black"/>
                </a:solidFill>
                <a:latin typeface="Calibri" pitchFamily="34" charset="0"/>
                <a:ea typeface="+mn-ea"/>
              </a:rPr>
              <a:t>Attribute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solidFill>
                  <a:prstClr val="black"/>
                </a:solidFill>
                <a:latin typeface="Calibri" pitchFamily="34" charset="0"/>
                <a:ea typeface="+mn-ea"/>
              </a:rPr>
              <a:t/>
            </a:r>
            <a:br>
              <a:rPr lang="en-US" sz="900" dirty="0">
                <a:solidFill>
                  <a:prstClr val="black"/>
                </a:solidFill>
                <a:latin typeface="Calibri" pitchFamily="34" charset="0"/>
                <a:ea typeface="+mn-ea"/>
              </a:rPr>
            </a:br>
            <a:r>
              <a:rPr lang="en-US" sz="900" dirty="0">
                <a:solidFill>
                  <a:prstClr val="black"/>
                </a:solidFill>
                <a:latin typeface="Calibri" pitchFamily="34" charset="0"/>
                <a:ea typeface="+mn-ea"/>
              </a:rPr>
              <a:t>Preference 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solidFill>
                  <a:prstClr val="black"/>
                </a:solidFill>
                <a:latin typeface="Calibri" pitchFamily="34" charset="0"/>
                <a:ea typeface="+mn-ea"/>
              </a:rPr>
              <a:t>Surfaces</a:t>
            </a:r>
          </a:p>
        </p:txBody>
      </p:sp>
      <p:cxnSp>
        <p:nvCxnSpPr>
          <p:cNvPr id="212" name="Straight Arrow Connector 211"/>
          <p:cNvCxnSpPr>
            <a:stCxn id="74" idx="6"/>
            <a:endCxn id="65" idx="1"/>
          </p:cNvCxnSpPr>
          <p:nvPr/>
        </p:nvCxnSpPr>
        <p:spPr>
          <a:xfrm>
            <a:off x="1547813" y="3835400"/>
            <a:ext cx="369985" cy="4776"/>
          </a:xfrm>
          <a:prstGeom prst="straightConnector1">
            <a:avLst/>
          </a:prstGeom>
          <a:ln w="9525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Cube 55"/>
          <p:cNvSpPr/>
          <p:nvPr/>
        </p:nvSpPr>
        <p:spPr>
          <a:xfrm>
            <a:off x="2619375" y="2976563"/>
            <a:ext cx="1075531" cy="457200"/>
          </a:xfrm>
          <a:prstGeom prst="cube">
            <a:avLst>
              <a:gd name="adj" fmla="val 9737"/>
            </a:avLst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18288" rIns="0" bIns="18288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srgbClr val="000000"/>
                </a:solidFill>
              </a:rPr>
              <a:t>Static Constraint Solver</a:t>
            </a:r>
          </a:p>
        </p:txBody>
      </p:sp>
      <p:cxnSp>
        <p:nvCxnSpPr>
          <p:cNvPr id="215" name="Straight Arrow Connector 214"/>
          <p:cNvCxnSpPr/>
          <p:nvPr/>
        </p:nvCxnSpPr>
        <p:spPr>
          <a:xfrm flipV="1">
            <a:off x="3408363" y="1714500"/>
            <a:ext cx="0" cy="249238"/>
          </a:xfrm>
          <a:prstGeom prst="straightConnector1">
            <a:avLst/>
          </a:prstGeom>
          <a:ln w="9525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Arrow Connector 217"/>
          <p:cNvCxnSpPr>
            <a:stCxn id="53" idx="0"/>
          </p:cNvCxnSpPr>
          <p:nvPr/>
        </p:nvCxnSpPr>
        <p:spPr>
          <a:xfrm flipV="1">
            <a:off x="4598988" y="1714500"/>
            <a:ext cx="0" cy="261938"/>
          </a:xfrm>
          <a:prstGeom prst="straightConnector1">
            <a:avLst/>
          </a:prstGeom>
          <a:ln w="9525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Arrow Connector 221"/>
          <p:cNvCxnSpPr>
            <a:stCxn id="54" idx="0"/>
          </p:cNvCxnSpPr>
          <p:nvPr/>
        </p:nvCxnSpPr>
        <p:spPr>
          <a:xfrm flipV="1">
            <a:off x="6046788" y="1714500"/>
            <a:ext cx="0" cy="261938"/>
          </a:xfrm>
          <a:prstGeom prst="straightConnector1">
            <a:avLst/>
          </a:prstGeom>
          <a:ln w="9525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Arrow Connector 224"/>
          <p:cNvCxnSpPr/>
          <p:nvPr/>
        </p:nvCxnSpPr>
        <p:spPr>
          <a:xfrm flipV="1">
            <a:off x="3408363" y="1193800"/>
            <a:ext cx="0" cy="263525"/>
          </a:xfrm>
          <a:prstGeom prst="straightConnector1">
            <a:avLst/>
          </a:prstGeom>
          <a:ln w="9525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7" name="Straight Arrow Connector 226"/>
          <p:cNvCxnSpPr/>
          <p:nvPr/>
        </p:nvCxnSpPr>
        <p:spPr>
          <a:xfrm flipV="1">
            <a:off x="5764213" y="1193800"/>
            <a:ext cx="0" cy="263525"/>
          </a:xfrm>
          <a:prstGeom prst="straightConnector1">
            <a:avLst/>
          </a:prstGeom>
          <a:ln w="9525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" name="Straight Arrow Connector 227"/>
          <p:cNvCxnSpPr/>
          <p:nvPr/>
        </p:nvCxnSpPr>
        <p:spPr>
          <a:xfrm flipV="1">
            <a:off x="6259513" y="1193800"/>
            <a:ext cx="0" cy="263525"/>
          </a:xfrm>
          <a:prstGeom prst="straightConnector1">
            <a:avLst/>
          </a:prstGeom>
          <a:ln w="9525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Arrow Connector 228"/>
          <p:cNvCxnSpPr>
            <a:stCxn id="55" idx="0"/>
          </p:cNvCxnSpPr>
          <p:nvPr/>
        </p:nvCxnSpPr>
        <p:spPr>
          <a:xfrm flipH="1" flipV="1">
            <a:off x="7494588" y="1204913"/>
            <a:ext cx="0" cy="771525"/>
          </a:xfrm>
          <a:prstGeom prst="straightConnector1">
            <a:avLst/>
          </a:prstGeom>
          <a:ln w="9525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21" name="TextBox 231"/>
          <p:cNvSpPr txBox="1">
            <a:spLocks noChangeArrowheads="1"/>
          </p:cNvSpPr>
          <p:nvPr/>
        </p:nvSpPr>
        <p:spPr bwMode="auto">
          <a:xfrm>
            <a:off x="3479800" y="4503738"/>
            <a:ext cx="936625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fontAlgn="auto" hangingPunct="1">
              <a:spcBef>
                <a:spcPts val="200"/>
              </a:spcBef>
              <a:spcAft>
                <a:spcPts val="0"/>
              </a:spcAft>
            </a:pPr>
            <a:r>
              <a:rPr lang="en-US" sz="1000" i="1">
                <a:solidFill>
                  <a:srgbClr val="000000"/>
                </a:solidFill>
                <a:latin typeface="Calibri" pitchFamily="34" charset="0"/>
                <a:ea typeface="+mn-ea"/>
              </a:rPr>
              <a:t>Requirements</a:t>
            </a:r>
          </a:p>
          <a:p>
            <a:pPr algn="ctr" eaLnBrk="1" fontAlgn="auto" hangingPunct="1">
              <a:spcBef>
                <a:spcPts val="200"/>
              </a:spcBef>
              <a:spcAft>
                <a:spcPts val="0"/>
              </a:spcAft>
            </a:pPr>
            <a:r>
              <a:rPr lang="en-US" sz="1000" i="1">
                <a:solidFill>
                  <a:srgbClr val="000000"/>
                </a:solidFill>
                <a:latin typeface="Calibri" pitchFamily="34" charset="0"/>
                <a:ea typeface="+mn-ea"/>
              </a:rPr>
              <a:t>Verification</a:t>
            </a:r>
          </a:p>
        </p:txBody>
      </p:sp>
      <p:sp>
        <p:nvSpPr>
          <p:cNvPr id="111" name="Rounded Rectangle 110"/>
          <p:cNvSpPr/>
          <p:nvPr/>
        </p:nvSpPr>
        <p:spPr>
          <a:xfrm>
            <a:off x="5983288" y="5194300"/>
            <a:ext cx="1014412" cy="511175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40005" dist="22987" dir="2700000" algn="tl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18288" rIns="0" bIns="18288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prstClr val="black"/>
                </a:solidFill>
              </a:rPr>
              <a:t>Process Mapping</a:t>
            </a:r>
          </a:p>
        </p:txBody>
      </p:sp>
      <p:sp>
        <p:nvSpPr>
          <p:cNvPr id="112" name="Rounded Rectangle 111"/>
          <p:cNvSpPr/>
          <p:nvPr/>
        </p:nvSpPr>
        <p:spPr>
          <a:xfrm>
            <a:off x="3973513" y="5170488"/>
            <a:ext cx="1012825" cy="254000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40005" dist="22987" dir="2700000" algn="tl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18288" rIns="0" bIns="18288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 err="1">
                <a:solidFill>
                  <a:prstClr val="black"/>
                </a:solidFill>
              </a:rPr>
              <a:t>Ass’y</a:t>
            </a:r>
            <a:r>
              <a:rPr lang="en-US" sz="1000" dirty="0">
                <a:solidFill>
                  <a:prstClr val="black"/>
                </a:solidFill>
              </a:rPr>
              <a:t> Selection</a:t>
            </a:r>
          </a:p>
        </p:txBody>
      </p:sp>
      <p:sp>
        <p:nvSpPr>
          <p:cNvPr id="113" name="Rounded Rectangle 112"/>
          <p:cNvSpPr/>
          <p:nvPr/>
        </p:nvSpPr>
        <p:spPr>
          <a:xfrm>
            <a:off x="4332288" y="5492750"/>
            <a:ext cx="1012825" cy="254000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40005" dist="22987" dir="2700000" algn="tl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18288" rIns="0" bIns="18288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prstClr val="black"/>
                </a:solidFill>
              </a:rPr>
              <a:t>Machine Selection</a:t>
            </a:r>
          </a:p>
        </p:txBody>
      </p:sp>
      <p:sp>
        <p:nvSpPr>
          <p:cNvPr id="114" name="Rectangle 113"/>
          <p:cNvSpPr/>
          <p:nvPr/>
        </p:nvSpPr>
        <p:spPr>
          <a:xfrm>
            <a:off x="3973513" y="6019800"/>
            <a:ext cx="1371600" cy="24923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srgbClr val="000000"/>
                </a:solidFill>
              </a:rPr>
              <a:t> Machine/</a:t>
            </a:r>
            <a:r>
              <a:rPr lang="en-US" sz="1000" dirty="0" err="1">
                <a:solidFill>
                  <a:srgbClr val="000000"/>
                </a:solidFill>
              </a:rPr>
              <a:t>Ass’y</a:t>
            </a:r>
            <a:r>
              <a:rPr lang="en-US" sz="1000" dirty="0">
                <a:solidFill>
                  <a:srgbClr val="000000"/>
                </a:solidFill>
              </a:rPr>
              <a:t> Mod Lib</a:t>
            </a:r>
          </a:p>
        </p:txBody>
      </p:sp>
      <p:sp>
        <p:nvSpPr>
          <p:cNvPr id="127" name="Rounded Rectangle 126"/>
          <p:cNvSpPr/>
          <p:nvPr/>
        </p:nvSpPr>
        <p:spPr>
          <a:xfrm>
            <a:off x="4152900" y="6510338"/>
            <a:ext cx="1012825" cy="254000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40005" dist="22987" dir="2700000" algn="tl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18288" rIns="0" bIns="18288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prstClr val="black"/>
                </a:solidFill>
              </a:rPr>
              <a:t>CNC Generator</a:t>
            </a:r>
          </a:p>
        </p:txBody>
      </p:sp>
      <p:sp>
        <p:nvSpPr>
          <p:cNvPr id="128" name="Rounded Rectangle 127"/>
          <p:cNvSpPr/>
          <p:nvPr/>
        </p:nvSpPr>
        <p:spPr>
          <a:xfrm>
            <a:off x="131763" y="5951538"/>
            <a:ext cx="1016000" cy="512762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40005" dist="22987" dir="2700000" algn="tl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18288" rIns="0" bIns="18288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prstClr val="black"/>
                </a:solidFill>
              </a:rPr>
              <a:t>QA/QC</a:t>
            </a:r>
          </a:p>
        </p:txBody>
      </p:sp>
      <p:cxnSp>
        <p:nvCxnSpPr>
          <p:cNvPr id="129" name="Straight Arrow Connector 128"/>
          <p:cNvCxnSpPr>
            <a:stCxn id="160" idx="0"/>
            <a:endCxn id="111" idx="2"/>
          </p:cNvCxnSpPr>
          <p:nvPr/>
        </p:nvCxnSpPr>
        <p:spPr>
          <a:xfrm flipV="1">
            <a:off x="6491288" y="5705475"/>
            <a:ext cx="0" cy="312738"/>
          </a:xfrm>
          <a:prstGeom prst="straightConnector1">
            <a:avLst/>
          </a:prstGeom>
          <a:ln w="9525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133"/>
          <p:cNvCxnSpPr>
            <a:stCxn id="160" idx="1"/>
            <a:endCxn id="114" idx="3"/>
          </p:cNvCxnSpPr>
          <p:nvPr/>
        </p:nvCxnSpPr>
        <p:spPr>
          <a:xfrm flipH="1">
            <a:off x="5345113" y="6142038"/>
            <a:ext cx="460375" cy="3175"/>
          </a:xfrm>
          <a:prstGeom prst="straightConnector1">
            <a:avLst/>
          </a:prstGeom>
          <a:ln w="9525">
            <a:solidFill>
              <a:srgbClr val="000000"/>
            </a:solidFill>
            <a:headEnd type="arrow" w="sm" len="sm"/>
            <a:tailEnd type="arrow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135"/>
          <p:cNvCxnSpPr>
            <a:stCxn id="114" idx="2"/>
            <a:endCxn id="127" idx="0"/>
          </p:cNvCxnSpPr>
          <p:nvPr/>
        </p:nvCxnSpPr>
        <p:spPr>
          <a:xfrm>
            <a:off x="4659313" y="6269038"/>
            <a:ext cx="0" cy="241300"/>
          </a:xfrm>
          <a:prstGeom prst="straightConnector1">
            <a:avLst/>
          </a:prstGeom>
          <a:ln w="9525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/>
          <p:cNvCxnSpPr/>
          <p:nvPr/>
        </p:nvCxnSpPr>
        <p:spPr>
          <a:xfrm flipH="1" flipV="1">
            <a:off x="5165725" y="5746750"/>
            <a:ext cx="3175" cy="273050"/>
          </a:xfrm>
          <a:prstGeom prst="straightConnector1">
            <a:avLst/>
          </a:prstGeom>
          <a:ln w="9525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/>
          <p:cNvCxnSpPr/>
          <p:nvPr/>
        </p:nvCxnSpPr>
        <p:spPr>
          <a:xfrm flipV="1">
            <a:off x="4152900" y="5424488"/>
            <a:ext cx="0" cy="593725"/>
          </a:xfrm>
          <a:prstGeom prst="straightConnector1">
            <a:avLst/>
          </a:prstGeom>
          <a:ln w="9525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4" name="Elbow Connector 153"/>
          <p:cNvCxnSpPr>
            <a:stCxn id="62" idx="2"/>
            <a:endCxn id="127" idx="3"/>
          </p:cNvCxnSpPr>
          <p:nvPr/>
        </p:nvCxnSpPr>
        <p:spPr>
          <a:xfrm rot="5400000">
            <a:off x="4737100" y="3879850"/>
            <a:ext cx="3186113" cy="2328863"/>
          </a:xfrm>
          <a:prstGeom prst="bentConnector2">
            <a:avLst/>
          </a:prstGeom>
          <a:ln w="9525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6" name="Elbow Connector 155"/>
          <p:cNvCxnSpPr>
            <a:stCxn id="111" idx="1"/>
            <a:endCxn id="113" idx="3"/>
          </p:cNvCxnSpPr>
          <p:nvPr/>
        </p:nvCxnSpPr>
        <p:spPr>
          <a:xfrm rot="10800000" flipV="1">
            <a:off x="5345113" y="5449888"/>
            <a:ext cx="638175" cy="169862"/>
          </a:xfrm>
          <a:prstGeom prst="bentConnector3">
            <a:avLst>
              <a:gd name="adj1" fmla="val 51988"/>
            </a:avLst>
          </a:prstGeom>
          <a:ln w="9525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8" name="Elbow Connector 157"/>
          <p:cNvCxnSpPr>
            <a:stCxn id="111" idx="1"/>
            <a:endCxn id="112" idx="3"/>
          </p:cNvCxnSpPr>
          <p:nvPr/>
        </p:nvCxnSpPr>
        <p:spPr>
          <a:xfrm rot="10800000">
            <a:off x="4986338" y="5297488"/>
            <a:ext cx="996950" cy="152400"/>
          </a:xfrm>
          <a:prstGeom prst="bentConnector3">
            <a:avLst>
              <a:gd name="adj1" fmla="val 33439"/>
            </a:avLst>
          </a:prstGeom>
          <a:ln w="9525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3" name="Rectangle 162"/>
          <p:cNvSpPr/>
          <p:nvPr/>
        </p:nvSpPr>
        <p:spPr>
          <a:xfrm>
            <a:off x="822325" y="5175250"/>
            <a:ext cx="1014413" cy="24923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18288" rIns="0" bIns="18288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srgbClr val="000000"/>
                </a:solidFill>
              </a:rPr>
              <a:t>Visualization</a:t>
            </a:r>
          </a:p>
        </p:txBody>
      </p:sp>
      <p:sp>
        <p:nvSpPr>
          <p:cNvPr id="164" name="Rectangle 163"/>
          <p:cNvSpPr/>
          <p:nvPr/>
        </p:nvSpPr>
        <p:spPr>
          <a:xfrm>
            <a:off x="822325" y="5495925"/>
            <a:ext cx="1014413" cy="2508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18288" rIns="0" bIns="18288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srgbClr val="000000"/>
                </a:solidFill>
              </a:rPr>
              <a:t>Metrics</a:t>
            </a:r>
          </a:p>
        </p:txBody>
      </p:sp>
      <p:cxnSp>
        <p:nvCxnSpPr>
          <p:cNvPr id="165" name="Elbow Connector 164"/>
          <p:cNvCxnSpPr>
            <a:stCxn id="112" idx="1"/>
            <a:endCxn id="149" idx="3"/>
          </p:cNvCxnSpPr>
          <p:nvPr/>
        </p:nvCxnSpPr>
        <p:spPr>
          <a:xfrm rot="10800000" flipV="1">
            <a:off x="3416300" y="5297488"/>
            <a:ext cx="557213" cy="152400"/>
          </a:xfrm>
          <a:prstGeom prst="bentConnector3">
            <a:avLst>
              <a:gd name="adj1" fmla="val 50000"/>
            </a:avLst>
          </a:prstGeom>
          <a:ln w="9525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6" name="Elbow Connector 165"/>
          <p:cNvCxnSpPr>
            <a:stCxn id="113" idx="1"/>
            <a:endCxn id="149" idx="3"/>
          </p:cNvCxnSpPr>
          <p:nvPr/>
        </p:nvCxnSpPr>
        <p:spPr>
          <a:xfrm rot="10800000">
            <a:off x="3416300" y="5449888"/>
            <a:ext cx="915988" cy="169862"/>
          </a:xfrm>
          <a:prstGeom prst="bentConnector3">
            <a:avLst>
              <a:gd name="adj1" fmla="val 69412"/>
            </a:avLst>
          </a:prstGeom>
          <a:ln w="9525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0" name="Elbow Connector 169"/>
          <p:cNvCxnSpPr>
            <a:stCxn id="149" idx="1"/>
            <a:endCxn id="163" idx="3"/>
          </p:cNvCxnSpPr>
          <p:nvPr/>
        </p:nvCxnSpPr>
        <p:spPr>
          <a:xfrm rot="10800000">
            <a:off x="1836738" y="5299075"/>
            <a:ext cx="563562" cy="150813"/>
          </a:xfrm>
          <a:prstGeom prst="bentConnector3">
            <a:avLst>
              <a:gd name="adj1" fmla="val 50000"/>
            </a:avLst>
          </a:prstGeom>
          <a:ln w="9525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3" name="Elbow Connector 172"/>
          <p:cNvCxnSpPr>
            <a:stCxn id="149" idx="1"/>
            <a:endCxn id="164" idx="3"/>
          </p:cNvCxnSpPr>
          <p:nvPr/>
        </p:nvCxnSpPr>
        <p:spPr>
          <a:xfrm rot="10800000" flipV="1">
            <a:off x="1836738" y="5449888"/>
            <a:ext cx="563562" cy="171450"/>
          </a:xfrm>
          <a:prstGeom prst="bentConnector3">
            <a:avLst>
              <a:gd name="adj1" fmla="val 50000"/>
            </a:avLst>
          </a:prstGeom>
          <a:ln w="9525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Arrow Connector 178"/>
          <p:cNvCxnSpPr>
            <a:stCxn id="127" idx="1"/>
            <a:endCxn id="151" idx="3"/>
          </p:cNvCxnSpPr>
          <p:nvPr/>
        </p:nvCxnSpPr>
        <p:spPr>
          <a:xfrm flipH="1" flipV="1">
            <a:off x="3709988" y="6634163"/>
            <a:ext cx="442912" cy="3175"/>
          </a:xfrm>
          <a:prstGeom prst="straightConnector1">
            <a:avLst/>
          </a:prstGeom>
          <a:ln w="9525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Arrow Connector 184"/>
          <p:cNvCxnSpPr>
            <a:endCxn id="128" idx="3"/>
          </p:cNvCxnSpPr>
          <p:nvPr/>
        </p:nvCxnSpPr>
        <p:spPr>
          <a:xfrm flipH="1" flipV="1">
            <a:off x="1147763" y="6208713"/>
            <a:ext cx="477837" cy="4762"/>
          </a:xfrm>
          <a:prstGeom prst="straightConnector1">
            <a:avLst/>
          </a:prstGeom>
          <a:ln w="9525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8" name="Elbow Connector 187"/>
          <p:cNvCxnSpPr>
            <a:stCxn id="151" idx="1"/>
          </p:cNvCxnSpPr>
          <p:nvPr/>
        </p:nvCxnSpPr>
        <p:spPr>
          <a:xfrm rot="10800000">
            <a:off x="2127250" y="6464300"/>
            <a:ext cx="576263" cy="169863"/>
          </a:xfrm>
          <a:prstGeom prst="bentConnector2">
            <a:avLst/>
          </a:prstGeom>
          <a:ln w="9525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6" name="Elbow Connector 195"/>
          <p:cNvCxnSpPr>
            <a:stCxn id="149" idx="2"/>
            <a:endCxn id="114" idx="1"/>
          </p:cNvCxnSpPr>
          <p:nvPr/>
        </p:nvCxnSpPr>
        <p:spPr>
          <a:xfrm rot="16200000" flipH="1">
            <a:off x="3221038" y="5392737"/>
            <a:ext cx="439738" cy="1065213"/>
          </a:xfrm>
          <a:prstGeom prst="bentConnector2">
            <a:avLst/>
          </a:prstGeom>
          <a:ln w="9525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46" name="TextBox 198"/>
          <p:cNvSpPr txBox="1">
            <a:spLocks noChangeArrowheads="1"/>
          </p:cNvSpPr>
          <p:nvPr/>
        </p:nvSpPr>
        <p:spPr bwMode="auto">
          <a:xfrm>
            <a:off x="3070225" y="5921375"/>
            <a:ext cx="641350" cy="42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fontAlgn="auto" hangingPunct="1">
              <a:spcBef>
                <a:spcPts val="200"/>
              </a:spcBef>
              <a:spcAft>
                <a:spcPts val="0"/>
              </a:spcAft>
            </a:pPr>
            <a:r>
              <a:rPr lang="en-US" sz="1000" i="1">
                <a:solidFill>
                  <a:srgbClr val="000000"/>
                </a:solidFill>
                <a:latin typeface="Calibri" pitchFamily="34" charset="0"/>
                <a:ea typeface="+mn-ea"/>
              </a:rPr>
              <a:t>Foundry</a:t>
            </a:r>
          </a:p>
          <a:p>
            <a:pPr algn="ctr" eaLnBrk="1" fontAlgn="auto" hangingPunct="1">
              <a:spcBef>
                <a:spcPts val="200"/>
              </a:spcBef>
              <a:spcAft>
                <a:spcPts val="0"/>
              </a:spcAft>
            </a:pPr>
            <a:r>
              <a:rPr lang="en-US" sz="1000" i="1">
                <a:solidFill>
                  <a:srgbClr val="000000"/>
                </a:solidFill>
                <a:latin typeface="Calibri" pitchFamily="34" charset="0"/>
                <a:ea typeface="+mn-ea"/>
              </a:rPr>
              <a:t>Design</a:t>
            </a:r>
          </a:p>
        </p:txBody>
      </p:sp>
      <p:cxnSp>
        <p:nvCxnSpPr>
          <p:cNvPr id="201" name="Straight Arrow Connector 200"/>
          <p:cNvCxnSpPr/>
          <p:nvPr/>
        </p:nvCxnSpPr>
        <p:spPr>
          <a:xfrm flipV="1">
            <a:off x="4602163" y="1206500"/>
            <a:ext cx="0" cy="263525"/>
          </a:xfrm>
          <a:prstGeom prst="straightConnector1">
            <a:avLst/>
          </a:prstGeom>
          <a:ln w="9525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/>
          <p:nvPr/>
        </p:nvCxnSpPr>
        <p:spPr>
          <a:xfrm flipH="1" flipV="1">
            <a:off x="411163" y="4930775"/>
            <a:ext cx="0" cy="1020763"/>
          </a:xfrm>
          <a:prstGeom prst="straightConnector1">
            <a:avLst/>
          </a:prstGeom>
          <a:ln w="9525">
            <a:solidFill>
              <a:srgbClr val="000000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8062912" y="1082037"/>
            <a:ext cx="1081088" cy="830997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200" dirty="0" smtClean="0">
                <a:solidFill>
                  <a:prstClr val="black"/>
                </a:solidFill>
                <a:latin typeface="Calibri"/>
                <a:ea typeface="+mn-ea"/>
              </a:rPr>
              <a:t>Legend: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200" dirty="0" smtClean="0">
                <a:solidFill>
                  <a:prstClr val="black"/>
                </a:solidFill>
                <a:latin typeface="Calibri"/>
                <a:ea typeface="+mn-ea"/>
              </a:rPr>
              <a:t>    Demo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200" dirty="0" smtClean="0">
                <a:solidFill>
                  <a:prstClr val="black"/>
                </a:solidFill>
                <a:latin typeface="Calibri"/>
                <a:ea typeface="+mn-ea"/>
              </a:rPr>
              <a:t>    Integrate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200" dirty="0" smtClean="0">
                <a:solidFill>
                  <a:prstClr val="black"/>
                </a:solidFill>
                <a:latin typeface="Calibri"/>
                <a:ea typeface="+mn-ea"/>
              </a:rPr>
              <a:t>    Develop</a:t>
            </a:r>
            <a:endParaRPr lang="en-US" sz="1200" dirty="0">
              <a:solidFill>
                <a:prstClr val="black"/>
              </a:solidFill>
              <a:latin typeface="Calibri"/>
              <a:ea typeface="+mn-ea"/>
            </a:endParaRPr>
          </a:p>
        </p:txBody>
      </p:sp>
      <p:sp>
        <p:nvSpPr>
          <p:cNvPr id="118" name="Rectangle 117"/>
          <p:cNvSpPr/>
          <p:nvPr/>
        </p:nvSpPr>
        <p:spPr>
          <a:xfrm>
            <a:off x="8076080" y="1492893"/>
            <a:ext cx="156871" cy="176148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000" dirty="0">
              <a:solidFill>
                <a:srgbClr val="000000"/>
              </a:solidFill>
            </a:endParaRPr>
          </a:p>
        </p:txBody>
      </p:sp>
      <p:sp>
        <p:nvSpPr>
          <p:cNvPr id="120" name="Rectangle 119"/>
          <p:cNvSpPr/>
          <p:nvPr/>
        </p:nvSpPr>
        <p:spPr>
          <a:xfrm>
            <a:off x="8076080" y="1300503"/>
            <a:ext cx="156871" cy="17614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40005" dist="22987" dir="2700000" algn="tl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18288" rIns="0" bIns="18288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121" name="Rectangle 120"/>
          <p:cNvSpPr/>
          <p:nvPr/>
        </p:nvSpPr>
        <p:spPr>
          <a:xfrm>
            <a:off x="8076080" y="1697567"/>
            <a:ext cx="156871" cy="17614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122" name="Rectangle 121"/>
          <p:cNvSpPr/>
          <p:nvPr/>
        </p:nvSpPr>
        <p:spPr>
          <a:xfrm>
            <a:off x="8407400" y="3514726"/>
            <a:ext cx="506413" cy="24606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 smtClean="0">
                <a:solidFill>
                  <a:prstClr val="black"/>
                </a:solidFill>
              </a:rPr>
              <a:t>Mobility</a:t>
            </a:r>
            <a:endParaRPr lang="en-US" sz="1000" dirty="0">
              <a:solidFill>
                <a:prstClr val="black"/>
              </a:solidFill>
            </a:endParaRPr>
          </a:p>
        </p:txBody>
      </p:sp>
      <p:cxnSp>
        <p:nvCxnSpPr>
          <p:cNvPr id="124" name="Elbow Connector 123"/>
          <p:cNvCxnSpPr>
            <a:stCxn id="62" idx="2"/>
            <a:endCxn id="122" idx="1"/>
          </p:cNvCxnSpPr>
          <p:nvPr/>
        </p:nvCxnSpPr>
        <p:spPr>
          <a:xfrm rot="16200000" flipH="1">
            <a:off x="7857728" y="3088085"/>
            <a:ext cx="186532" cy="912812"/>
          </a:xfrm>
          <a:prstGeom prst="bentConnector2">
            <a:avLst/>
          </a:prstGeom>
          <a:ln w="9525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0" name="Oval 129"/>
          <p:cNvSpPr/>
          <p:nvPr/>
        </p:nvSpPr>
        <p:spPr bwMode="auto">
          <a:xfrm>
            <a:off x="8407400" y="2131291"/>
            <a:ext cx="533400" cy="484909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AUG</a:t>
            </a:r>
          </a:p>
        </p:txBody>
      </p:sp>
      <p:sp>
        <p:nvSpPr>
          <p:cNvPr id="132" name="Oval 131"/>
          <p:cNvSpPr/>
          <p:nvPr/>
        </p:nvSpPr>
        <p:spPr bwMode="auto">
          <a:xfrm>
            <a:off x="8380413" y="2743200"/>
            <a:ext cx="533400" cy="484909"/>
          </a:xfrm>
          <a:prstGeom prst="ellipse">
            <a:avLst/>
          </a:prstGeom>
          <a:solidFill>
            <a:srgbClr val="00B0F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OCT</a:t>
            </a:r>
          </a:p>
        </p:txBody>
      </p:sp>
    </p:spTree>
    <p:extLst>
      <p:ext uri="{BB962C8B-B14F-4D97-AF65-F5344CB8AC3E}">
        <p14:creationId xmlns:p14="http://schemas.microsoft.com/office/powerpoint/2010/main" val="1907390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381000"/>
            <a:ext cx="6934200" cy="838200"/>
          </a:xfrm>
          <a:solidFill>
            <a:schemeClr val="bg1"/>
          </a:solidFill>
        </p:spPr>
        <p:txBody>
          <a:bodyPr/>
          <a:lstStyle/>
          <a:p>
            <a:r>
              <a:rPr lang="en-US" sz="2800" dirty="0" smtClean="0"/>
              <a:t>Thread: AP2: Configure &amp; Execute PCC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AA57D-7290-43B7-9CE1-2BE8AFF1B705}" type="slidenum">
              <a:rPr lang="en-US" smtClean="0"/>
              <a:pPr/>
              <a:t>50</a:t>
            </a:fld>
            <a:endParaRPr lang="en-US"/>
          </a:p>
        </p:txBody>
      </p:sp>
      <p:pic>
        <p:nvPicPr>
          <p:cNvPr id="7" name="Picture 6" descr="http://www.websequencediagrams.com/index.php?img=mscdIwAKV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" y="3429000"/>
            <a:ext cx="9067800" cy="3342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8061229"/>
              </p:ext>
            </p:extLst>
          </p:nvPr>
        </p:nvGraphicFramePr>
        <p:xfrm>
          <a:off x="76201" y="1160892"/>
          <a:ext cx="8915399" cy="205740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304799"/>
                <a:gridCol w="2286000"/>
                <a:gridCol w="1676400"/>
                <a:gridCol w="1752600"/>
                <a:gridCol w="1459477"/>
                <a:gridCol w="698998"/>
                <a:gridCol w="737125"/>
              </a:tblGrid>
              <a:tr h="332628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u="none" strike="noStrike">
                          <a:effectLst/>
                        </a:rPr>
                        <a:t>Description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u="none" strike="noStrike">
                          <a:effectLst/>
                        </a:rPr>
                        <a:t>Pre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u="none" strike="noStrike">
                          <a:effectLst/>
                        </a:rPr>
                        <a:t>Post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u="none" strike="noStrike">
                          <a:effectLst/>
                        </a:rPr>
                        <a:t>Tool Used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u="none" strike="noStrike">
                          <a:effectLst/>
                        </a:rPr>
                        <a:t>Status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u="none" strike="noStrike">
                          <a:effectLst/>
                        </a:rPr>
                        <a:t>WBS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</a:tr>
              <a:tr h="332628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u="none" strike="noStrike">
                          <a:effectLst/>
                        </a:rPr>
                        <a:t>Create PET Model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u="none" strike="noStrike">
                          <a:effectLst/>
                        </a:rPr>
                        <a:t>Testbench model exists in CyPhy GME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u="none" strike="noStrike">
                          <a:effectLst/>
                        </a:rPr>
                        <a:t>PET Blank Model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u="none" strike="noStrike">
                          <a:effectLst/>
                        </a:rPr>
                        <a:t>MX.CP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u="none" strike="noStrike">
                          <a:effectLst/>
                        </a:rPr>
                        <a:t>Complete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</a:tr>
              <a:tr h="332628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u="none" strike="noStrike">
                          <a:effectLst/>
                        </a:rPr>
                        <a:t>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u="none" strike="noStrike">
                          <a:effectLst/>
                        </a:rPr>
                        <a:t>Add Test Bench Refs, PCC Drivers, Specify Topology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u="none" strike="noStrike">
                          <a:effectLst/>
                        </a:rPr>
                        <a:t>PET Blank Model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u="none" strike="noStrike">
                          <a:effectLst/>
                        </a:rPr>
                        <a:t>Configured PET Model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u="none" strike="noStrike">
                          <a:effectLst/>
                        </a:rPr>
                        <a:t>MX.CP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u="none" strike="noStrike">
                          <a:effectLst/>
                        </a:rPr>
                        <a:t>Prototype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</a:tr>
              <a:tr h="350520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u="none" strike="noStrike">
                          <a:effectLst/>
                        </a:rPr>
                        <a:t>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u="none" strike="noStrike">
                          <a:effectLst/>
                        </a:rPr>
                        <a:t>Execute PET Model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u="none" strike="noStrike">
                          <a:effectLst/>
                        </a:rPr>
                        <a:t>PET Model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u="none" strike="noStrike">
                          <a:effectLst/>
                        </a:rPr>
                        <a:t>Configured PCC in MDAO and Test Bench Executables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MX.PET, MX.PCC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u="none" strike="noStrike">
                          <a:effectLst/>
                        </a:rPr>
                        <a:t>Prototype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u="none" strike="noStrike">
                          <a:effectLst/>
                        </a:rPr>
                        <a:t>MX.PET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</a:tr>
              <a:tr h="322692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u="none" strike="noStrike">
                          <a:effectLst/>
                        </a:rPr>
                        <a:t>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u="none" strike="noStrike">
                          <a:effectLst/>
                        </a:rPr>
                        <a:t>Execute OpenMDAO Model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u="none" strike="noStrike">
                          <a:effectLst/>
                        </a:rPr>
                        <a:t>Configured OpenMDAO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u="none" strike="noStrike">
                          <a:effectLst/>
                        </a:rPr>
                        <a:t>PCC Data Computed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MX.PET, MX.MDAO MX.MOD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u="none" strike="noStrike">
                          <a:effectLst/>
                        </a:rPr>
                        <a:t>Prototype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u="none" strike="noStrike">
                          <a:effectLst/>
                        </a:rPr>
                        <a:t>MX.PCC, MX.MDAO, MX.MOD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</a:tr>
              <a:tr h="20077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Check Results into </a:t>
                      </a:r>
                      <a:r>
                        <a:rPr lang="en-US" sz="1100" u="none" strike="noStrike" dirty="0" err="1" smtClean="0">
                          <a:effectLst/>
                        </a:rPr>
                        <a:t>VehicleForge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MX.MAS,EXT.SVN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MX.DYN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6124351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Threads/Key Tasks/Schedule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511300"/>
            <a:ext cx="7772400" cy="4648200"/>
          </a:xfrm>
        </p:spPr>
        <p:txBody>
          <a:bodyPr/>
          <a:lstStyle/>
          <a:p>
            <a:r>
              <a:rPr lang="en-US" dirty="0" smtClean="0"/>
              <a:t>Fill 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AA57D-7290-43B7-9CE1-2BE8AFF1B705}" type="slidenum">
              <a:rPr lang="en-US" smtClean="0"/>
              <a:pPr/>
              <a:t>51</a:t>
            </a:fld>
            <a:endParaRPr lang="en-US"/>
          </a:p>
        </p:txBody>
      </p:sp>
      <p:pic>
        <p:nvPicPr>
          <p:cNvPr id="3379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687" y="4550800"/>
            <a:ext cx="8901113" cy="20854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1" y="1696281"/>
            <a:ext cx="9105900" cy="25709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Oval 7"/>
          <p:cNvSpPr/>
          <p:nvPr/>
        </p:nvSpPr>
        <p:spPr bwMode="auto">
          <a:xfrm>
            <a:off x="8229600" y="2600740"/>
            <a:ext cx="838200" cy="762000"/>
          </a:xfrm>
          <a:prstGeom prst="ellipse">
            <a:avLst/>
          </a:prstGeom>
          <a:solidFill>
            <a:srgbClr val="00B0F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smtClean="0">
                <a:latin typeface="+mj-lt"/>
              </a:rPr>
              <a:t>OCT</a:t>
            </a: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65113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Threads/Key Tasks/Schedule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AA57D-7290-43B7-9CE1-2BE8AFF1B705}" type="slidenum">
              <a:rPr lang="en-US" smtClean="0"/>
              <a:pPr/>
              <a:t>52</a:t>
            </a:fld>
            <a:endParaRPr lang="en-US"/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" y="2377265"/>
            <a:ext cx="9134475" cy="10319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Oval 4"/>
          <p:cNvSpPr/>
          <p:nvPr/>
        </p:nvSpPr>
        <p:spPr bwMode="auto">
          <a:xfrm>
            <a:off x="8153400" y="2169354"/>
            <a:ext cx="838200" cy="762000"/>
          </a:xfrm>
          <a:prstGeom prst="ellipse">
            <a:avLst/>
          </a:prstGeom>
          <a:solidFill>
            <a:srgbClr val="00B0F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smtClean="0">
                <a:latin typeface="+mj-lt"/>
              </a:rPr>
              <a:t>OCT</a:t>
            </a: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5853881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295400" y="228600"/>
            <a:ext cx="6553200" cy="838200"/>
          </a:xfrm>
        </p:spPr>
        <p:txBody>
          <a:bodyPr/>
          <a:lstStyle/>
          <a:p>
            <a:r>
              <a:rPr lang="en-US" dirty="0" smtClean="0"/>
              <a:t>Vignette: Assemble CAD Check Physical Properties of Design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685798" y="1371600"/>
            <a:ext cx="7772400" cy="2057400"/>
          </a:xfrm>
        </p:spPr>
        <p:txBody>
          <a:bodyPr/>
          <a:lstStyle/>
          <a:p>
            <a:r>
              <a:rPr lang="en-US" sz="1800" dirty="0" smtClean="0"/>
              <a:t>Type: Analysis Activity</a:t>
            </a:r>
          </a:p>
          <a:p>
            <a:r>
              <a:rPr lang="en-US" sz="1800" dirty="0" smtClean="0"/>
              <a:t>Before: Conceptual Design, Simulation Results Only</a:t>
            </a:r>
          </a:p>
          <a:p>
            <a:r>
              <a:rPr lang="en-US" sz="1800" dirty="0" smtClean="0"/>
              <a:t>After: </a:t>
            </a:r>
          </a:p>
          <a:p>
            <a:pPr lvl="1"/>
            <a:r>
              <a:rPr lang="en-US" sz="1400" dirty="0" smtClean="0"/>
              <a:t>Project  3D Models Composed </a:t>
            </a:r>
          </a:p>
          <a:p>
            <a:pPr lvl="1"/>
            <a:r>
              <a:rPr lang="en-US" sz="1400" dirty="0" smtClean="0"/>
              <a:t>Assembled Parts Evaluated in </a:t>
            </a:r>
            <a:r>
              <a:rPr lang="en-US" sz="1400" dirty="0"/>
              <a:t>3</a:t>
            </a:r>
            <a:r>
              <a:rPr lang="en-US" sz="1400" dirty="0" smtClean="0"/>
              <a:t>D Space.</a:t>
            </a:r>
          </a:p>
          <a:p>
            <a:pPr lvl="1"/>
            <a:r>
              <a:rPr lang="en-US" sz="1400" dirty="0" smtClean="0"/>
              <a:t>Finite Element Analysis Used for 3D Domain Analysis</a:t>
            </a:r>
            <a:endParaRPr lang="en-US" sz="1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AA57D-7290-43B7-9CE1-2BE8AFF1B705}" type="slidenum">
              <a:rPr lang="en-US" smtClean="0"/>
              <a:pPr/>
              <a:t>53</a:t>
            </a:fld>
            <a:endParaRPr lang="en-US"/>
          </a:p>
        </p:txBody>
      </p:sp>
      <p:pic>
        <p:nvPicPr>
          <p:cNvPr id="9" name="Picture 8" descr="http://www.websequencediagrams.com/index.php?img=mscTDwnQ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429000"/>
            <a:ext cx="8219017" cy="335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Oval 7"/>
          <p:cNvSpPr/>
          <p:nvPr/>
        </p:nvSpPr>
        <p:spPr bwMode="auto">
          <a:xfrm>
            <a:off x="7097646" y="1416278"/>
            <a:ext cx="609600" cy="548620"/>
          </a:xfrm>
          <a:prstGeom prst="ellipse">
            <a:avLst/>
          </a:prstGeom>
          <a:solidFill>
            <a:srgbClr val="92D05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AUG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770447" y="1295400"/>
            <a:ext cx="120411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+mj-lt"/>
              </a:rPr>
              <a:t>CAD </a:t>
            </a:r>
            <a:r>
              <a:rPr lang="en-US" sz="1400" dirty="0" err="1" smtClean="0">
                <a:latin typeface="+mj-lt"/>
              </a:rPr>
              <a:t>Assy</a:t>
            </a:r>
            <a:endParaRPr lang="en-US" sz="1400" dirty="0" smtClean="0">
              <a:latin typeface="+mj-lt"/>
            </a:endParaRPr>
          </a:p>
          <a:p>
            <a:r>
              <a:rPr lang="en-US" sz="1400" dirty="0" smtClean="0">
                <a:latin typeface="+mj-lt"/>
              </a:rPr>
              <a:t>Remote </a:t>
            </a:r>
            <a:r>
              <a:rPr lang="en-US" sz="1400" dirty="0" err="1" smtClean="0">
                <a:latin typeface="+mj-lt"/>
              </a:rPr>
              <a:t>Assy</a:t>
            </a:r>
            <a:endParaRPr lang="en-US" sz="1400" dirty="0" smtClean="0">
              <a:latin typeface="+mj-lt"/>
            </a:endParaRPr>
          </a:p>
          <a:p>
            <a:r>
              <a:rPr lang="en-US" sz="1400" dirty="0" err="1" smtClean="0">
                <a:latin typeface="+mj-lt"/>
              </a:rPr>
              <a:t>Struct.FEA</a:t>
            </a:r>
            <a:endParaRPr lang="en-US" sz="1400" dirty="0" smtClean="0">
              <a:latin typeface="+mj-lt"/>
            </a:endParaRPr>
          </a:p>
        </p:txBody>
      </p:sp>
      <p:sp>
        <p:nvSpPr>
          <p:cNvPr id="11" name="Oval 10"/>
          <p:cNvSpPr/>
          <p:nvPr/>
        </p:nvSpPr>
        <p:spPr bwMode="auto">
          <a:xfrm>
            <a:off x="7097646" y="2272675"/>
            <a:ext cx="609600" cy="532993"/>
          </a:xfrm>
          <a:prstGeom prst="ellipse">
            <a:avLst/>
          </a:prstGeom>
          <a:solidFill>
            <a:srgbClr val="00B0F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OCT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726974" y="2238176"/>
            <a:ext cx="115416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800">
                <a:latin typeface="+mj-lt"/>
              </a:defRPr>
            </a:lvl1pPr>
          </a:lstStyle>
          <a:p>
            <a:r>
              <a:rPr lang="en-US" sz="1400" dirty="0" smtClean="0"/>
              <a:t>Interference</a:t>
            </a:r>
          </a:p>
          <a:p>
            <a:r>
              <a:rPr lang="en-US" sz="1400" dirty="0" err="1" smtClean="0"/>
              <a:t>Chk</a:t>
            </a:r>
            <a:r>
              <a:rPr lang="en-US" sz="1400" dirty="0" smtClean="0"/>
              <a:t> </a:t>
            </a:r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136278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Threads/Key Tasks/Schedule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AA57D-7290-43B7-9CE1-2BE8AFF1B705}" type="slidenum">
              <a:rPr lang="en-US" smtClean="0"/>
              <a:pPr/>
              <a:t>54</a:t>
            </a:fld>
            <a:endParaRPr lang="en-US"/>
          </a:p>
        </p:txBody>
      </p:sp>
      <p:pic>
        <p:nvPicPr>
          <p:cNvPr id="3686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2133600"/>
            <a:ext cx="9229725" cy="39085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Oval 5"/>
          <p:cNvSpPr/>
          <p:nvPr/>
        </p:nvSpPr>
        <p:spPr bwMode="auto">
          <a:xfrm>
            <a:off x="8532628" y="4018446"/>
            <a:ext cx="609600" cy="532993"/>
          </a:xfrm>
          <a:prstGeom prst="ellipse">
            <a:avLst/>
          </a:prstGeom>
          <a:solidFill>
            <a:srgbClr val="00B0F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OCT</a:t>
            </a:r>
          </a:p>
        </p:txBody>
      </p:sp>
    </p:spTree>
    <p:extLst>
      <p:ext uri="{BB962C8B-B14F-4D97-AF65-F5344CB8AC3E}">
        <p14:creationId xmlns:p14="http://schemas.microsoft.com/office/powerpoint/2010/main" val="279561175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Threads/Key Tasks/Schedule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AA57D-7290-43B7-9CE1-2BE8AFF1B705}" type="slidenum">
              <a:rPr lang="en-US" smtClean="0"/>
              <a:pPr/>
              <a:t>55</a:t>
            </a:fld>
            <a:endParaRPr lang="en-US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0" y="2624268"/>
            <a:ext cx="9144000" cy="26122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Oval 7"/>
          <p:cNvSpPr/>
          <p:nvPr/>
        </p:nvSpPr>
        <p:spPr bwMode="auto">
          <a:xfrm>
            <a:off x="7707246" y="3381780"/>
            <a:ext cx="609600" cy="548620"/>
          </a:xfrm>
          <a:prstGeom prst="ellipse">
            <a:avLst/>
          </a:prstGeom>
          <a:solidFill>
            <a:srgbClr val="92D05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AUG</a:t>
            </a:r>
          </a:p>
        </p:txBody>
      </p:sp>
      <p:sp>
        <p:nvSpPr>
          <p:cNvPr id="9" name="Oval 8"/>
          <p:cNvSpPr/>
          <p:nvPr/>
        </p:nvSpPr>
        <p:spPr bwMode="auto">
          <a:xfrm>
            <a:off x="8316846" y="4800600"/>
            <a:ext cx="609600" cy="532993"/>
          </a:xfrm>
          <a:prstGeom prst="ellipse">
            <a:avLst/>
          </a:prstGeom>
          <a:solidFill>
            <a:srgbClr val="00B0F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OCT</a:t>
            </a:r>
          </a:p>
        </p:txBody>
      </p:sp>
    </p:spTree>
    <p:extLst>
      <p:ext uri="{BB962C8B-B14F-4D97-AF65-F5344CB8AC3E}">
        <p14:creationId xmlns:p14="http://schemas.microsoft.com/office/powerpoint/2010/main" val="6062167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Vignette: Add Detail To Mechanical Design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685798" y="1371600"/>
            <a:ext cx="7772400" cy="2057400"/>
          </a:xfrm>
        </p:spPr>
        <p:txBody>
          <a:bodyPr/>
          <a:lstStyle/>
          <a:p>
            <a:r>
              <a:rPr lang="en-US" sz="1800" dirty="0" smtClean="0"/>
              <a:t>Type: Design and Analysis Activity</a:t>
            </a:r>
          </a:p>
          <a:p>
            <a:r>
              <a:rPr lang="en-US" sz="1800" dirty="0" smtClean="0"/>
              <a:t>Before: Project with Initial Design</a:t>
            </a:r>
          </a:p>
          <a:p>
            <a:r>
              <a:rPr lang="en-US" sz="1800" dirty="0" smtClean="0"/>
              <a:t>After: </a:t>
            </a:r>
          </a:p>
          <a:p>
            <a:pPr lvl="1"/>
            <a:r>
              <a:rPr lang="en-US" sz="1400" dirty="0" smtClean="0"/>
              <a:t>Project Modified with New Component(s)</a:t>
            </a:r>
          </a:p>
          <a:p>
            <a:pPr lvl="1"/>
            <a:r>
              <a:rPr lang="en-US" sz="1400" dirty="0"/>
              <a:t>New Design Analyzed via Dynamics </a:t>
            </a:r>
            <a:r>
              <a:rPr lang="en-US" sz="1400" dirty="0" err="1" smtClean="0"/>
              <a:t>Testbenches</a:t>
            </a:r>
            <a:endParaRPr lang="en-US" sz="1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AA57D-7290-43B7-9CE1-2BE8AFF1B705}" type="slidenum">
              <a:rPr lang="en-US">
                <a:solidFill>
                  <a:srgbClr val="FFFFCC"/>
                </a:solidFill>
              </a:rPr>
              <a:pPr/>
              <a:t>56</a:t>
            </a:fld>
            <a:endParaRPr lang="en-US">
              <a:solidFill>
                <a:srgbClr val="FFFFCC"/>
              </a:solidFill>
            </a:endParaRPr>
          </a:p>
        </p:txBody>
      </p:sp>
      <p:pic>
        <p:nvPicPr>
          <p:cNvPr id="5" name="Picture 4" descr="http://www.websequencediagrams.com/index.php?img=mscixMd4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124200"/>
            <a:ext cx="7515225" cy="2952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Oval 7"/>
          <p:cNvSpPr/>
          <p:nvPr/>
        </p:nvSpPr>
        <p:spPr bwMode="auto">
          <a:xfrm>
            <a:off x="7097646" y="1416278"/>
            <a:ext cx="609600" cy="548620"/>
          </a:xfrm>
          <a:prstGeom prst="ellipse">
            <a:avLst/>
          </a:prstGeom>
          <a:solidFill>
            <a:srgbClr val="92D05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AUG</a:t>
            </a:r>
          </a:p>
        </p:txBody>
      </p:sp>
    </p:spTree>
    <p:extLst>
      <p:ext uri="{BB962C8B-B14F-4D97-AF65-F5344CB8AC3E}">
        <p14:creationId xmlns:p14="http://schemas.microsoft.com/office/powerpoint/2010/main" val="2653233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Design: Flesh Out Details of 3D Design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685798" y="1381991"/>
            <a:ext cx="7772400" cy="2057400"/>
          </a:xfrm>
        </p:spPr>
        <p:txBody>
          <a:bodyPr/>
          <a:lstStyle/>
          <a:p>
            <a:r>
              <a:rPr lang="en-US" sz="1800" dirty="0" smtClean="0"/>
              <a:t>Type: Design Activity</a:t>
            </a:r>
          </a:p>
          <a:p>
            <a:r>
              <a:rPr lang="en-US" sz="1800" dirty="0" smtClean="0"/>
              <a:t>Before: Core Design Complete, Details Missing</a:t>
            </a:r>
          </a:p>
          <a:p>
            <a:r>
              <a:rPr lang="en-US" sz="1800" dirty="0" smtClean="0"/>
              <a:t>After: </a:t>
            </a:r>
          </a:p>
          <a:p>
            <a:pPr lvl="1"/>
            <a:r>
              <a:rPr lang="en-US" sz="1400" dirty="0" smtClean="0"/>
              <a:t>Project  3D Models Composed  via Remote Service</a:t>
            </a:r>
          </a:p>
          <a:p>
            <a:pPr lvl="1"/>
            <a:r>
              <a:rPr lang="en-US" sz="1400" dirty="0" smtClean="0"/>
              <a:t>CAD (STEP) core design imported to CAD, Brackets/Fasteners Added.</a:t>
            </a:r>
          </a:p>
          <a:p>
            <a:pPr lvl="1"/>
            <a:r>
              <a:rPr lang="en-US" sz="1400" dirty="0" smtClean="0"/>
              <a:t>New Parts Curated Into META Tools and Added to Design</a:t>
            </a:r>
            <a:endParaRPr lang="en-US" sz="1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AA57D-7290-43B7-9CE1-2BE8AFF1B705}" type="slidenum">
              <a:rPr lang="en-US" smtClean="0"/>
              <a:pPr/>
              <a:t>57</a:t>
            </a:fld>
            <a:endParaRPr lang="en-US"/>
          </a:p>
        </p:txBody>
      </p:sp>
      <p:pic>
        <p:nvPicPr>
          <p:cNvPr id="8" name="Picture 7" descr="http://www.websequencediagrams.com/index.php?img=mscixMd4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3352800"/>
            <a:ext cx="8533417" cy="335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Oval 8"/>
          <p:cNvSpPr/>
          <p:nvPr/>
        </p:nvSpPr>
        <p:spPr bwMode="auto">
          <a:xfrm>
            <a:off x="7097646" y="1416278"/>
            <a:ext cx="609600" cy="548620"/>
          </a:xfrm>
          <a:prstGeom prst="ellipse">
            <a:avLst/>
          </a:prstGeom>
          <a:solidFill>
            <a:srgbClr val="92D05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AUG</a:t>
            </a:r>
          </a:p>
        </p:txBody>
      </p:sp>
    </p:spTree>
    <p:extLst>
      <p:ext uri="{BB962C8B-B14F-4D97-AF65-F5344CB8AC3E}">
        <p14:creationId xmlns:p14="http://schemas.microsoft.com/office/powerpoint/2010/main" val="3641647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Thread CC5: Add CAD to Existing Component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AA57D-7290-43B7-9CE1-2BE8AFF1B705}" type="slidenum">
              <a:rPr lang="en-US" smtClean="0"/>
              <a:pPr/>
              <a:t>58</a:t>
            </a:fld>
            <a:endParaRPr lang="en-US"/>
          </a:p>
        </p:txBody>
      </p:sp>
      <p:pic>
        <p:nvPicPr>
          <p:cNvPr id="37890" name="Picture 2" descr="http://www.websequencediagrams.com/index.php?img=mscvnWFP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" y="3657600"/>
            <a:ext cx="9147175" cy="2998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8094145"/>
              </p:ext>
            </p:extLst>
          </p:nvPr>
        </p:nvGraphicFramePr>
        <p:xfrm>
          <a:off x="142876" y="1600200"/>
          <a:ext cx="8924923" cy="1911142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393358"/>
                <a:gridCol w="2928603"/>
                <a:gridCol w="802363"/>
                <a:gridCol w="2667000"/>
                <a:gridCol w="771235"/>
                <a:gridCol w="652400"/>
                <a:gridCol w="709964"/>
              </a:tblGrid>
              <a:tr h="162970"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Step ID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Description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Pre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Post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Tool Used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 dirty="0">
                          <a:effectLst/>
                        </a:rPr>
                        <a:t>Function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Status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</a:tr>
              <a:tr h="125361"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1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Start GME,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Empty Window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META-X CyPhy Loaded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MX.CP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</a:tr>
              <a:tr h="125361"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2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Load Project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Design in GME/CyPhy Tool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MX.CP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Editor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Complete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</a:tr>
              <a:tr h="125361"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3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Navigate Design Architecture to Target Component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MX.CP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Editor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Complete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</a:tr>
              <a:tr h="220636"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4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Create Structural Component Parts (Ports, Properties, Parameters) If Needed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MX.CP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Editor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Complete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</a:tr>
              <a:tr h="125361"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5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Create CAD part file in CAD (Output to STEP with DATUM)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MX.CP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Editor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Complete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</a:tr>
              <a:tr h="125361"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6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Link structural Interface Objects to DATUM Symbols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EXT.MOD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Modelica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Complete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</a:tr>
              <a:tr h="125361"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7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Link Test Interface Points to DATUM Symbols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MX.CP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Editor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Complete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</a:tr>
              <a:tr h="125361"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8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Save Component Model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MX.CP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Editor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Complete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</a:tr>
              <a:tr h="125361"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9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(OPT) [CT5] Create Testbench for Component Unit Test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MX.CP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Editor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WBS-MX.CAD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</a:tr>
              <a:tr h="125361"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10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(OPT) [AD2a] Execute FEA Analysis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EXT.OMD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OpenMDAO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WBS-MX.FEA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</a:tr>
              <a:tr h="125361"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11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(OPT) [AF2a] Visualize FEA Analysis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WBS-MX.FEA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</a:tr>
              <a:tr h="125361"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12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Export to JSON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MX.CFC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WBS-MX.VFD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</a:tr>
              <a:tr h="125361"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13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>
                          <a:effectLst/>
                        </a:rPr>
                        <a:t>Update Repo SVN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800" u="none" strike="noStrike" dirty="0">
                          <a:effectLst/>
                        </a:rPr>
                        <a:t>Complete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/>
                </a:tc>
              </a:tr>
            </a:tbl>
          </a:graphicData>
        </a:graphic>
      </p:graphicFrame>
      <p:sp>
        <p:nvSpPr>
          <p:cNvPr id="6" name="Oval 5"/>
          <p:cNvSpPr/>
          <p:nvPr/>
        </p:nvSpPr>
        <p:spPr bwMode="auto">
          <a:xfrm>
            <a:off x="8458200" y="990600"/>
            <a:ext cx="609600" cy="548620"/>
          </a:xfrm>
          <a:prstGeom prst="ellipse">
            <a:avLst/>
          </a:prstGeom>
          <a:solidFill>
            <a:srgbClr val="92D05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AUG</a:t>
            </a:r>
          </a:p>
        </p:txBody>
      </p:sp>
    </p:spTree>
    <p:extLst>
      <p:ext uri="{BB962C8B-B14F-4D97-AF65-F5344CB8AC3E}">
        <p14:creationId xmlns:p14="http://schemas.microsoft.com/office/powerpoint/2010/main" val="289991224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Vignette: Cyber Design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AA57D-7290-43B7-9CE1-2BE8AFF1B705}" type="slidenum">
              <a:rPr lang="en-US" smtClean="0"/>
              <a:pPr/>
              <a:t>59</a:t>
            </a:fld>
            <a:endParaRPr lang="en-US"/>
          </a:p>
        </p:txBody>
      </p:sp>
      <p:sp>
        <p:nvSpPr>
          <p:cNvPr id="5" name="AutoShape 2" descr="http://www.websequencediagrams.com/index.php?img=mscLxDVG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4" descr="http://www.websequencediagrams.com/index.php?img=mscLxDVGz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798" y="3810000"/>
            <a:ext cx="7040283" cy="2895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Oval 7"/>
          <p:cNvSpPr/>
          <p:nvPr/>
        </p:nvSpPr>
        <p:spPr bwMode="auto">
          <a:xfrm>
            <a:off x="6934200" y="1981200"/>
            <a:ext cx="609600" cy="532993"/>
          </a:xfrm>
          <a:prstGeom prst="ellipse">
            <a:avLst/>
          </a:prstGeom>
          <a:solidFill>
            <a:srgbClr val="00B0F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OCT</a:t>
            </a:r>
          </a:p>
        </p:txBody>
      </p:sp>
      <p:sp>
        <p:nvSpPr>
          <p:cNvPr id="9" name="Content Placeholder 6"/>
          <p:cNvSpPr>
            <a:spLocks noGrp="1"/>
          </p:cNvSpPr>
          <p:nvPr>
            <p:ph idx="1"/>
          </p:nvPr>
        </p:nvSpPr>
        <p:spPr>
          <a:xfrm>
            <a:off x="685798" y="1381991"/>
            <a:ext cx="7772400" cy="2057400"/>
          </a:xfrm>
        </p:spPr>
        <p:txBody>
          <a:bodyPr/>
          <a:lstStyle/>
          <a:p>
            <a:r>
              <a:rPr lang="en-US" sz="1800" dirty="0" smtClean="0"/>
              <a:t>Type: Design Activity</a:t>
            </a:r>
          </a:p>
          <a:p>
            <a:r>
              <a:rPr lang="en-US" sz="1800" dirty="0" smtClean="0"/>
              <a:t>Before: Mechanical Only </a:t>
            </a:r>
            <a:r>
              <a:rPr lang="en-US" sz="1800" dirty="0" err="1" smtClean="0"/>
              <a:t>Sysem</a:t>
            </a:r>
            <a:endParaRPr lang="en-US" sz="1800" dirty="0" smtClean="0"/>
          </a:p>
          <a:p>
            <a:r>
              <a:rPr lang="en-US" sz="1800" dirty="0" smtClean="0"/>
              <a:t>After: </a:t>
            </a:r>
          </a:p>
          <a:p>
            <a:pPr lvl="1"/>
            <a:r>
              <a:rPr lang="en-US" sz="1400" dirty="0" smtClean="0"/>
              <a:t>Controller Tested under Ideal Conditions</a:t>
            </a:r>
          </a:p>
          <a:p>
            <a:pPr lvl="1"/>
            <a:r>
              <a:rPr lang="en-US" sz="1400" dirty="0" smtClean="0"/>
              <a:t>Software Generated To Implement Ideal Controller</a:t>
            </a:r>
          </a:p>
          <a:p>
            <a:pPr lvl="1"/>
            <a:r>
              <a:rPr lang="en-US" sz="1400" dirty="0" smtClean="0"/>
              <a:t>As-Implemented Controller Tested in Physical Context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9688438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Rectangle 91"/>
          <p:cNvSpPr/>
          <p:nvPr/>
        </p:nvSpPr>
        <p:spPr>
          <a:xfrm>
            <a:off x="2846388" y="3943350"/>
            <a:ext cx="4530725" cy="7239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4099" name="Freeform 29"/>
          <p:cNvSpPr>
            <a:spLocks/>
          </p:cNvSpPr>
          <p:nvPr/>
        </p:nvSpPr>
        <p:spPr bwMode="auto">
          <a:xfrm>
            <a:off x="6724650" y="2133600"/>
            <a:ext cx="1189038" cy="171450"/>
          </a:xfrm>
          <a:custGeom>
            <a:avLst/>
            <a:gdLst>
              <a:gd name="T0" fmla="*/ 2147483647 w 1488"/>
              <a:gd name="T1" fmla="*/ 0 h 240"/>
              <a:gd name="T2" fmla="*/ 2147483647 w 1488"/>
              <a:gd name="T3" fmla="*/ 2147483647 h 240"/>
              <a:gd name="T4" fmla="*/ 0 w 1488"/>
              <a:gd name="T5" fmla="*/ 2147483647 h 240"/>
              <a:gd name="T6" fmla="*/ 0 w 1488"/>
              <a:gd name="T7" fmla="*/ 2147483647 h 240"/>
              <a:gd name="T8" fmla="*/ 0 60000 65536"/>
              <a:gd name="T9" fmla="*/ 0 60000 65536"/>
              <a:gd name="T10" fmla="*/ 0 60000 65536"/>
              <a:gd name="T11" fmla="*/ 0 60000 65536"/>
              <a:gd name="T12" fmla="*/ 0 w 1488"/>
              <a:gd name="T13" fmla="*/ 0 h 240"/>
              <a:gd name="T14" fmla="*/ 1488 w 1488"/>
              <a:gd name="T15" fmla="*/ 240 h 24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488" h="240">
                <a:moveTo>
                  <a:pt x="1488" y="0"/>
                </a:moveTo>
                <a:lnTo>
                  <a:pt x="1488" y="240"/>
                </a:lnTo>
                <a:lnTo>
                  <a:pt x="0" y="240"/>
                </a:lnTo>
                <a:lnTo>
                  <a:pt x="0" y="48"/>
                </a:lnTo>
              </a:path>
            </a:pathLst>
          </a:custGeom>
          <a:noFill/>
          <a:ln w="38100" cmpd="sng">
            <a:solidFill>
              <a:srgbClr val="336600"/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sz="1800">
              <a:solidFill>
                <a:prstClr val="black"/>
              </a:solidFill>
              <a:latin typeface="Arial" charset="0"/>
              <a:ea typeface="+mn-ea"/>
            </a:endParaRPr>
          </a:p>
        </p:txBody>
      </p:sp>
      <p:sp>
        <p:nvSpPr>
          <p:cNvPr id="4100" name="Rectangle 3"/>
          <p:cNvSpPr>
            <a:spLocks noChangeArrowheads="1"/>
          </p:cNvSpPr>
          <p:nvPr/>
        </p:nvSpPr>
        <p:spPr bwMode="auto">
          <a:xfrm>
            <a:off x="533400" y="1317625"/>
            <a:ext cx="8001000" cy="5410200"/>
          </a:xfrm>
          <a:prstGeom prst="rect">
            <a:avLst/>
          </a:prstGeom>
          <a:noFill/>
          <a:ln w="57150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800">
              <a:solidFill>
                <a:prstClr val="black"/>
              </a:solidFill>
              <a:latin typeface="Arial" charset="0"/>
              <a:ea typeface="+mn-ea"/>
            </a:endParaRPr>
          </a:p>
        </p:txBody>
      </p:sp>
      <p:sp>
        <p:nvSpPr>
          <p:cNvPr id="4101" name="Line 7"/>
          <p:cNvSpPr>
            <a:spLocks noChangeShapeType="1"/>
          </p:cNvSpPr>
          <p:nvPr/>
        </p:nvSpPr>
        <p:spPr bwMode="auto">
          <a:xfrm>
            <a:off x="273050" y="1118190"/>
            <a:ext cx="8599488" cy="0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800">
              <a:solidFill>
                <a:prstClr val="black"/>
              </a:solidFill>
              <a:latin typeface="Arial" charset="0"/>
              <a:ea typeface="+mn-ea"/>
            </a:endParaRPr>
          </a:p>
        </p:txBody>
      </p:sp>
      <p:sp>
        <p:nvSpPr>
          <p:cNvPr id="4102" name="Line 8"/>
          <p:cNvSpPr>
            <a:spLocks noChangeShapeType="1"/>
          </p:cNvSpPr>
          <p:nvPr/>
        </p:nvSpPr>
        <p:spPr bwMode="auto">
          <a:xfrm>
            <a:off x="533400" y="1698625"/>
            <a:ext cx="8001000" cy="0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>
              <a:solidFill>
                <a:prstClr val="black"/>
              </a:solidFill>
              <a:latin typeface="Arial" charset="0"/>
              <a:ea typeface="+mn-ea"/>
            </a:endParaRPr>
          </a:p>
        </p:txBody>
      </p:sp>
      <p:sp>
        <p:nvSpPr>
          <p:cNvPr id="4103" name="Line 9"/>
          <p:cNvSpPr>
            <a:spLocks noChangeShapeType="1"/>
          </p:cNvSpPr>
          <p:nvPr/>
        </p:nvSpPr>
        <p:spPr bwMode="auto">
          <a:xfrm flipH="1">
            <a:off x="1681163" y="1711325"/>
            <a:ext cx="30162" cy="4989513"/>
          </a:xfrm>
          <a:prstGeom prst="line">
            <a:avLst/>
          </a:prstGeom>
          <a:noFill/>
          <a:ln w="9525">
            <a:solidFill>
              <a:schemeClr val="fol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>
              <a:solidFill>
                <a:prstClr val="black"/>
              </a:solidFill>
              <a:latin typeface="Arial" charset="0"/>
              <a:ea typeface="+mn-ea"/>
            </a:endParaRPr>
          </a:p>
        </p:txBody>
      </p:sp>
      <p:sp>
        <p:nvSpPr>
          <p:cNvPr id="4104" name="Line 10"/>
          <p:cNvSpPr>
            <a:spLocks noChangeShapeType="1"/>
          </p:cNvSpPr>
          <p:nvPr/>
        </p:nvSpPr>
        <p:spPr bwMode="auto">
          <a:xfrm>
            <a:off x="2819400" y="1344613"/>
            <a:ext cx="0" cy="5345112"/>
          </a:xfrm>
          <a:prstGeom prst="line">
            <a:avLst/>
          </a:prstGeom>
          <a:noFill/>
          <a:ln w="38100">
            <a:solidFill>
              <a:schemeClr val="fol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>
              <a:solidFill>
                <a:prstClr val="black"/>
              </a:solidFill>
              <a:latin typeface="Arial" charset="0"/>
              <a:ea typeface="+mn-ea"/>
            </a:endParaRPr>
          </a:p>
        </p:txBody>
      </p:sp>
      <p:sp>
        <p:nvSpPr>
          <p:cNvPr id="4105" name="Line 11"/>
          <p:cNvSpPr>
            <a:spLocks noChangeShapeType="1"/>
          </p:cNvSpPr>
          <p:nvPr/>
        </p:nvSpPr>
        <p:spPr bwMode="auto">
          <a:xfrm flipH="1">
            <a:off x="3967163" y="1695450"/>
            <a:ext cx="44450" cy="4999038"/>
          </a:xfrm>
          <a:prstGeom prst="line">
            <a:avLst/>
          </a:prstGeom>
          <a:noFill/>
          <a:ln w="9525">
            <a:solidFill>
              <a:schemeClr val="fol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>
              <a:solidFill>
                <a:prstClr val="black"/>
              </a:solidFill>
              <a:latin typeface="Arial" charset="0"/>
              <a:ea typeface="+mn-ea"/>
            </a:endParaRPr>
          </a:p>
        </p:txBody>
      </p:sp>
      <p:sp>
        <p:nvSpPr>
          <p:cNvPr id="4106" name="Line 12"/>
          <p:cNvSpPr>
            <a:spLocks noChangeShapeType="1"/>
          </p:cNvSpPr>
          <p:nvPr/>
        </p:nvSpPr>
        <p:spPr bwMode="auto">
          <a:xfrm flipH="1">
            <a:off x="5110163" y="1711325"/>
            <a:ext cx="7937" cy="4972050"/>
          </a:xfrm>
          <a:prstGeom prst="line">
            <a:avLst/>
          </a:prstGeom>
          <a:noFill/>
          <a:ln w="9525">
            <a:solidFill>
              <a:schemeClr val="fol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>
              <a:solidFill>
                <a:prstClr val="black"/>
              </a:solidFill>
              <a:latin typeface="Arial" charset="0"/>
              <a:ea typeface="+mn-ea"/>
            </a:endParaRPr>
          </a:p>
        </p:txBody>
      </p:sp>
      <p:sp>
        <p:nvSpPr>
          <p:cNvPr id="4107" name="Line 13"/>
          <p:cNvSpPr>
            <a:spLocks noChangeShapeType="1"/>
          </p:cNvSpPr>
          <p:nvPr/>
        </p:nvSpPr>
        <p:spPr bwMode="auto">
          <a:xfrm flipH="1">
            <a:off x="6243638" y="1360488"/>
            <a:ext cx="4762" cy="5334000"/>
          </a:xfrm>
          <a:prstGeom prst="line">
            <a:avLst/>
          </a:prstGeom>
          <a:noFill/>
          <a:ln w="38100">
            <a:solidFill>
              <a:schemeClr val="fol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>
              <a:solidFill>
                <a:prstClr val="black"/>
              </a:solidFill>
              <a:latin typeface="Arial" charset="0"/>
              <a:ea typeface="+mn-ea"/>
            </a:endParaRPr>
          </a:p>
        </p:txBody>
      </p:sp>
      <p:sp>
        <p:nvSpPr>
          <p:cNvPr id="4108" name="Line 14"/>
          <p:cNvSpPr>
            <a:spLocks noChangeShapeType="1"/>
          </p:cNvSpPr>
          <p:nvPr/>
        </p:nvSpPr>
        <p:spPr bwMode="auto">
          <a:xfrm flipH="1">
            <a:off x="7391400" y="1711325"/>
            <a:ext cx="12700" cy="4983163"/>
          </a:xfrm>
          <a:prstGeom prst="line">
            <a:avLst/>
          </a:prstGeom>
          <a:noFill/>
          <a:ln w="9525">
            <a:solidFill>
              <a:schemeClr val="fol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>
              <a:solidFill>
                <a:prstClr val="black"/>
              </a:solidFill>
              <a:latin typeface="Arial" charset="0"/>
              <a:ea typeface="+mn-ea"/>
            </a:endParaRPr>
          </a:p>
        </p:txBody>
      </p:sp>
      <p:sp>
        <p:nvSpPr>
          <p:cNvPr id="4109" name="Text Box 15"/>
          <p:cNvSpPr txBox="1">
            <a:spLocks noChangeArrowheads="1"/>
          </p:cNvSpPr>
          <p:nvPr/>
        </p:nvSpPr>
        <p:spPr bwMode="auto">
          <a:xfrm>
            <a:off x="641350" y="1728788"/>
            <a:ext cx="9683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eaLnBrk="1" hangingPunct="1"/>
            <a:r>
              <a:rPr lang="en-US" sz="1400" b="1">
                <a:solidFill>
                  <a:prstClr val="black"/>
                </a:solidFill>
                <a:latin typeface="Arial" charset="0"/>
                <a:ea typeface="+mn-ea"/>
              </a:rPr>
              <a:t>Modeling</a:t>
            </a:r>
          </a:p>
        </p:txBody>
      </p:sp>
      <p:sp>
        <p:nvSpPr>
          <p:cNvPr id="4110" name="Line 22"/>
          <p:cNvSpPr>
            <a:spLocks noChangeShapeType="1"/>
          </p:cNvSpPr>
          <p:nvPr/>
        </p:nvSpPr>
        <p:spPr bwMode="auto">
          <a:xfrm>
            <a:off x="547688" y="3148013"/>
            <a:ext cx="8001000" cy="0"/>
          </a:xfrm>
          <a:prstGeom prst="line">
            <a:avLst/>
          </a:prstGeom>
          <a:noFill/>
          <a:ln w="5715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>
              <a:solidFill>
                <a:prstClr val="black"/>
              </a:solidFill>
              <a:latin typeface="Arial" charset="0"/>
              <a:ea typeface="+mn-ea"/>
            </a:endParaRPr>
          </a:p>
        </p:txBody>
      </p:sp>
      <p:sp>
        <p:nvSpPr>
          <p:cNvPr id="4111" name="Text Box 25"/>
          <p:cNvSpPr txBox="1">
            <a:spLocks noChangeArrowheads="1"/>
          </p:cNvSpPr>
          <p:nvPr/>
        </p:nvSpPr>
        <p:spPr bwMode="auto">
          <a:xfrm>
            <a:off x="669925" y="5037138"/>
            <a:ext cx="534988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eaLnBrk="1" hangingPunct="1"/>
            <a:r>
              <a:rPr lang="en-US" sz="1200" b="1">
                <a:solidFill>
                  <a:srgbClr val="990000"/>
                </a:solidFill>
                <a:latin typeface="Arial" charset="0"/>
                <a:ea typeface="+mn-ea"/>
              </a:rPr>
              <a:t>GME</a:t>
            </a:r>
          </a:p>
        </p:txBody>
      </p:sp>
      <p:sp>
        <p:nvSpPr>
          <p:cNvPr id="4112" name="Line 26"/>
          <p:cNvSpPr>
            <a:spLocks noChangeShapeType="1"/>
          </p:cNvSpPr>
          <p:nvPr/>
        </p:nvSpPr>
        <p:spPr bwMode="auto">
          <a:xfrm>
            <a:off x="1066800" y="2457450"/>
            <a:ext cx="1146175" cy="4763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>
              <a:solidFill>
                <a:prstClr val="black"/>
              </a:solidFill>
              <a:latin typeface="Arial" charset="0"/>
              <a:ea typeface="+mn-ea"/>
            </a:endParaRPr>
          </a:p>
        </p:txBody>
      </p:sp>
      <p:sp>
        <p:nvSpPr>
          <p:cNvPr id="4113" name="Line 27"/>
          <p:cNvSpPr>
            <a:spLocks noChangeShapeType="1"/>
          </p:cNvSpPr>
          <p:nvPr/>
        </p:nvSpPr>
        <p:spPr bwMode="auto">
          <a:xfrm>
            <a:off x="3370263" y="2176463"/>
            <a:ext cx="1239837" cy="14287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>
              <a:solidFill>
                <a:prstClr val="black"/>
              </a:solidFill>
              <a:latin typeface="Arial" charset="0"/>
              <a:ea typeface="+mn-ea"/>
            </a:endParaRPr>
          </a:p>
        </p:txBody>
      </p:sp>
      <p:sp>
        <p:nvSpPr>
          <p:cNvPr id="4114" name="Line 28"/>
          <p:cNvSpPr>
            <a:spLocks noChangeShapeType="1"/>
          </p:cNvSpPr>
          <p:nvPr/>
        </p:nvSpPr>
        <p:spPr bwMode="auto">
          <a:xfrm>
            <a:off x="3389313" y="2471738"/>
            <a:ext cx="2278062" cy="4762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>
              <a:solidFill>
                <a:prstClr val="black"/>
              </a:solidFill>
              <a:latin typeface="Arial" charset="0"/>
              <a:ea typeface="+mn-ea"/>
            </a:endParaRPr>
          </a:p>
        </p:txBody>
      </p:sp>
      <p:sp>
        <p:nvSpPr>
          <p:cNvPr id="4115" name="Freeform 29"/>
          <p:cNvSpPr>
            <a:spLocks/>
          </p:cNvSpPr>
          <p:nvPr/>
        </p:nvSpPr>
        <p:spPr bwMode="auto">
          <a:xfrm>
            <a:off x="1066800" y="2457450"/>
            <a:ext cx="1189038" cy="381000"/>
          </a:xfrm>
          <a:custGeom>
            <a:avLst/>
            <a:gdLst>
              <a:gd name="T0" fmla="*/ 2147483647 w 1488"/>
              <a:gd name="T1" fmla="*/ 0 h 240"/>
              <a:gd name="T2" fmla="*/ 2147483647 w 1488"/>
              <a:gd name="T3" fmla="*/ 2147483647 h 240"/>
              <a:gd name="T4" fmla="*/ 0 w 1488"/>
              <a:gd name="T5" fmla="*/ 2147483647 h 240"/>
              <a:gd name="T6" fmla="*/ 0 w 1488"/>
              <a:gd name="T7" fmla="*/ 2147483647 h 240"/>
              <a:gd name="T8" fmla="*/ 0 60000 65536"/>
              <a:gd name="T9" fmla="*/ 0 60000 65536"/>
              <a:gd name="T10" fmla="*/ 0 60000 65536"/>
              <a:gd name="T11" fmla="*/ 0 60000 65536"/>
              <a:gd name="T12" fmla="*/ 0 w 1488"/>
              <a:gd name="T13" fmla="*/ 0 h 240"/>
              <a:gd name="T14" fmla="*/ 1488 w 1488"/>
              <a:gd name="T15" fmla="*/ 240 h 24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488" h="240">
                <a:moveTo>
                  <a:pt x="1488" y="0"/>
                </a:moveTo>
                <a:lnTo>
                  <a:pt x="1488" y="240"/>
                </a:lnTo>
                <a:lnTo>
                  <a:pt x="0" y="240"/>
                </a:lnTo>
                <a:lnTo>
                  <a:pt x="0" y="48"/>
                </a:lnTo>
              </a:path>
            </a:pathLst>
          </a:custGeom>
          <a:noFill/>
          <a:ln w="38100" cmpd="sng">
            <a:solidFill>
              <a:srgbClr val="336600"/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sz="1800">
              <a:solidFill>
                <a:prstClr val="black"/>
              </a:solidFill>
              <a:latin typeface="Arial" charset="0"/>
              <a:ea typeface="+mn-ea"/>
            </a:endParaRPr>
          </a:p>
        </p:txBody>
      </p:sp>
      <p:sp>
        <p:nvSpPr>
          <p:cNvPr id="4116" name="Text Box 15"/>
          <p:cNvSpPr txBox="1">
            <a:spLocks noChangeArrowheads="1"/>
          </p:cNvSpPr>
          <p:nvPr/>
        </p:nvSpPr>
        <p:spPr bwMode="auto">
          <a:xfrm>
            <a:off x="636588" y="1384300"/>
            <a:ext cx="18859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eaLnBrk="1" hangingPunct="1"/>
            <a:r>
              <a:rPr lang="en-US" sz="1400" b="1">
                <a:solidFill>
                  <a:prstClr val="black"/>
                </a:solidFill>
                <a:latin typeface="Arial" charset="0"/>
                <a:ea typeface="+mn-ea"/>
              </a:rPr>
              <a:t>Architecture Design</a:t>
            </a:r>
          </a:p>
        </p:txBody>
      </p:sp>
      <p:sp>
        <p:nvSpPr>
          <p:cNvPr id="4117" name="Text Box 15"/>
          <p:cNvSpPr txBox="1">
            <a:spLocks noChangeArrowheads="1"/>
          </p:cNvSpPr>
          <p:nvPr/>
        </p:nvSpPr>
        <p:spPr bwMode="auto">
          <a:xfrm>
            <a:off x="2820988" y="1374775"/>
            <a:ext cx="344328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eaLnBrk="1" hangingPunct="1"/>
            <a:r>
              <a:rPr lang="en-US" sz="1400" b="1">
                <a:solidFill>
                  <a:prstClr val="black"/>
                </a:solidFill>
                <a:latin typeface="Arial" charset="0"/>
                <a:ea typeface="+mn-ea"/>
              </a:rPr>
              <a:t>Integrated Multi-physics/Cyber Design</a:t>
            </a:r>
          </a:p>
        </p:txBody>
      </p:sp>
      <p:sp>
        <p:nvSpPr>
          <p:cNvPr id="4118" name="Text Box 15"/>
          <p:cNvSpPr txBox="1">
            <a:spLocks noChangeArrowheads="1"/>
          </p:cNvSpPr>
          <p:nvPr/>
        </p:nvSpPr>
        <p:spPr bwMode="auto">
          <a:xfrm>
            <a:off x="6502400" y="1379538"/>
            <a:ext cx="152558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eaLnBrk="1" hangingPunct="1"/>
            <a:r>
              <a:rPr lang="en-US" sz="1400" b="1">
                <a:solidFill>
                  <a:prstClr val="black"/>
                </a:solidFill>
                <a:latin typeface="Arial" charset="0"/>
                <a:ea typeface="+mn-ea"/>
              </a:rPr>
              <a:t>Detailed Design</a:t>
            </a:r>
          </a:p>
        </p:txBody>
      </p:sp>
      <p:sp>
        <p:nvSpPr>
          <p:cNvPr id="4119" name="Text Box 15"/>
          <p:cNvSpPr txBox="1">
            <a:spLocks noChangeArrowheads="1"/>
          </p:cNvSpPr>
          <p:nvPr/>
        </p:nvSpPr>
        <p:spPr bwMode="auto">
          <a:xfrm>
            <a:off x="1679575" y="1719263"/>
            <a:ext cx="1168400" cy="306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eaLnBrk="1" hangingPunct="1"/>
            <a:r>
              <a:rPr lang="en-US" sz="1400" b="1">
                <a:solidFill>
                  <a:prstClr val="black"/>
                </a:solidFill>
                <a:latin typeface="Arial" charset="0"/>
                <a:ea typeface="+mn-ea"/>
              </a:rPr>
              <a:t>Exploration</a:t>
            </a:r>
          </a:p>
        </p:txBody>
      </p:sp>
      <p:sp>
        <p:nvSpPr>
          <p:cNvPr id="4120" name="Line 8"/>
          <p:cNvSpPr>
            <a:spLocks noChangeShapeType="1"/>
          </p:cNvSpPr>
          <p:nvPr/>
        </p:nvSpPr>
        <p:spPr bwMode="auto">
          <a:xfrm>
            <a:off x="552450" y="2043113"/>
            <a:ext cx="8001000" cy="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>
              <a:solidFill>
                <a:prstClr val="black"/>
              </a:solidFill>
              <a:latin typeface="Arial" charset="0"/>
              <a:ea typeface="+mn-ea"/>
            </a:endParaRPr>
          </a:p>
        </p:txBody>
      </p:sp>
      <p:sp>
        <p:nvSpPr>
          <p:cNvPr id="4121" name="Text Box 15"/>
          <p:cNvSpPr txBox="1">
            <a:spLocks noChangeArrowheads="1"/>
          </p:cNvSpPr>
          <p:nvPr/>
        </p:nvSpPr>
        <p:spPr bwMode="auto">
          <a:xfrm>
            <a:off x="2889250" y="1719263"/>
            <a:ext cx="968375" cy="306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eaLnBrk="1" hangingPunct="1"/>
            <a:r>
              <a:rPr lang="en-US" sz="1400" b="1">
                <a:solidFill>
                  <a:prstClr val="black"/>
                </a:solidFill>
                <a:latin typeface="Arial" charset="0"/>
                <a:ea typeface="+mn-ea"/>
              </a:rPr>
              <a:t>Modeling</a:t>
            </a:r>
          </a:p>
        </p:txBody>
      </p:sp>
      <p:sp>
        <p:nvSpPr>
          <p:cNvPr id="4122" name="Text Box 15"/>
          <p:cNvSpPr txBox="1">
            <a:spLocks noChangeArrowheads="1"/>
          </p:cNvSpPr>
          <p:nvPr/>
        </p:nvSpPr>
        <p:spPr bwMode="auto">
          <a:xfrm>
            <a:off x="5400675" y="1738313"/>
            <a:ext cx="55562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eaLnBrk="1" hangingPunct="1"/>
            <a:r>
              <a:rPr lang="en-US" sz="1400" b="1">
                <a:solidFill>
                  <a:prstClr val="black"/>
                </a:solidFill>
                <a:latin typeface="Arial" charset="0"/>
                <a:ea typeface="+mn-ea"/>
              </a:rPr>
              <a:t>V&amp;V</a:t>
            </a:r>
          </a:p>
        </p:txBody>
      </p:sp>
      <p:sp>
        <p:nvSpPr>
          <p:cNvPr id="4123" name="Line 22"/>
          <p:cNvSpPr>
            <a:spLocks noChangeShapeType="1"/>
          </p:cNvSpPr>
          <p:nvPr/>
        </p:nvSpPr>
        <p:spPr bwMode="auto">
          <a:xfrm>
            <a:off x="523875" y="4776788"/>
            <a:ext cx="8001000" cy="0"/>
          </a:xfrm>
          <a:prstGeom prst="line">
            <a:avLst/>
          </a:prstGeom>
          <a:noFill/>
          <a:ln w="5715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>
              <a:solidFill>
                <a:prstClr val="black"/>
              </a:solidFill>
              <a:latin typeface="Arial" charset="0"/>
              <a:ea typeface="+mn-ea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29704" y="1946789"/>
            <a:ext cx="388761" cy="1209368"/>
          </a:xfrm>
          <a:prstGeom prst="rect">
            <a:avLst/>
          </a:prstGeom>
          <a:noFill/>
        </p:spPr>
        <p:txBody>
          <a:bodyPr vert="wordArtVert">
            <a:spAutoFit/>
          </a:bodyPr>
          <a:lstStyle/>
          <a:p>
            <a:pPr algn="ctr">
              <a:lnSpc>
                <a:spcPts val="700"/>
              </a:lnSpc>
              <a:defRPr/>
            </a:pPr>
            <a:endParaRPr lang="en-US" sz="1100" b="1" dirty="0">
              <a:solidFill>
                <a:prstClr val="black"/>
              </a:solidFill>
              <a:latin typeface="Arial Narrow" pitchFamily="34" charset="0"/>
              <a:ea typeface="+mn-ea"/>
              <a:cs typeface="Arial" pitchFamily="34" charset="0"/>
            </a:endParaRPr>
          </a:p>
          <a:p>
            <a:pPr algn="ctr">
              <a:lnSpc>
                <a:spcPts val="700"/>
              </a:lnSpc>
              <a:defRPr/>
            </a:pPr>
            <a:r>
              <a:rPr lang="en-US" sz="1100" b="1" dirty="0">
                <a:solidFill>
                  <a:prstClr val="black"/>
                </a:solidFill>
                <a:latin typeface="Arial Narrow" pitchFamily="34" charset="0"/>
                <a:ea typeface="+mn-ea"/>
                <a:cs typeface="Arial" pitchFamily="34" charset="0"/>
              </a:rPr>
              <a:t>Flow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111098" y="2987645"/>
            <a:ext cx="364202" cy="1927124"/>
          </a:xfrm>
          <a:prstGeom prst="rect">
            <a:avLst/>
          </a:prstGeom>
          <a:noFill/>
        </p:spPr>
        <p:txBody>
          <a:bodyPr vert="wordArtVert">
            <a:spAutoFit/>
          </a:bodyPr>
          <a:lstStyle/>
          <a:p>
            <a:pPr algn="ctr">
              <a:lnSpc>
                <a:spcPts val="700"/>
              </a:lnSpc>
              <a:defRPr/>
            </a:pPr>
            <a:endParaRPr lang="en-US" sz="1100" b="1" dirty="0">
              <a:solidFill>
                <a:prstClr val="black"/>
              </a:solidFill>
              <a:latin typeface="Arial Narrow" pitchFamily="34" charset="0"/>
              <a:ea typeface="+mn-ea"/>
              <a:cs typeface="Arial" pitchFamily="34" charset="0"/>
            </a:endParaRPr>
          </a:p>
          <a:p>
            <a:pPr algn="ctr">
              <a:lnSpc>
                <a:spcPts val="700"/>
              </a:lnSpc>
              <a:defRPr/>
            </a:pPr>
            <a:r>
              <a:rPr lang="en-US" sz="1100" b="1" dirty="0">
                <a:solidFill>
                  <a:prstClr val="black"/>
                </a:solidFill>
                <a:latin typeface="Arial Narrow" pitchFamily="34" charset="0"/>
                <a:ea typeface="+mn-ea"/>
                <a:cs typeface="Arial" pitchFamily="34" charset="0"/>
              </a:rPr>
              <a:t>Languages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216079" y="4788313"/>
            <a:ext cx="298993" cy="1927124"/>
          </a:xfrm>
          <a:prstGeom prst="rect">
            <a:avLst/>
          </a:prstGeom>
          <a:noFill/>
        </p:spPr>
        <p:txBody>
          <a:bodyPr vert="wordArtVert">
            <a:spAutoFit/>
          </a:bodyPr>
          <a:lstStyle/>
          <a:p>
            <a:pPr algn="ctr">
              <a:lnSpc>
                <a:spcPts val="700"/>
              </a:lnSpc>
              <a:defRPr/>
            </a:pPr>
            <a:r>
              <a:rPr lang="en-US" sz="1100" b="1" dirty="0">
                <a:solidFill>
                  <a:prstClr val="black"/>
                </a:solidFill>
                <a:latin typeface="Arial Narrow" pitchFamily="34" charset="0"/>
                <a:ea typeface="+mn-ea"/>
                <a:cs typeface="Arial" pitchFamily="34" charset="0"/>
              </a:rPr>
              <a:t>Tools</a:t>
            </a:r>
          </a:p>
        </p:txBody>
      </p:sp>
      <p:sp>
        <p:nvSpPr>
          <p:cNvPr id="4127" name="Text Box 25"/>
          <p:cNvSpPr txBox="1">
            <a:spLocks noChangeArrowheads="1"/>
          </p:cNvSpPr>
          <p:nvPr/>
        </p:nvSpPr>
        <p:spPr bwMode="auto">
          <a:xfrm>
            <a:off x="1728788" y="5211763"/>
            <a:ext cx="808037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eaLnBrk="1" hangingPunct="1"/>
            <a:r>
              <a:rPr lang="en-US" sz="1200" b="1" dirty="0">
                <a:solidFill>
                  <a:srgbClr val="990000"/>
                </a:solidFill>
                <a:latin typeface="Arial" charset="0"/>
                <a:ea typeface="+mn-ea"/>
              </a:rPr>
              <a:t>DESERT</a:t>
            </a:r>
          </a:p>
          <a:p>
            <a:pPr eaLnBrk="1" hangingPunct="1"/>
            <a:r>
              <a:rPr lang="en-US" sz="1200" b="1" dirty="0">
                <a:solidFill>
                  <a:srgbClr val="990000"/>
                </a:solidFill>
                <a:latin typeface="Arial" charset="0"/>
                <a:ea typeface="+mn-ea"/>
              </a:rPr>
              <a:t>MDAO</a:t>
            </a:r>
          </a:p>
        </p:txBody>
      </p:sp>
      <p:sp>
        <p:nvSpPr>
          <p:cNvPr id="4128" name="Text Box 15"/>
          <p:cNvSpPr txBox="1">
            <a:spLocks noChangeArrowheads="1"/>
          </p:cNvSpPr>
          <p:nvPr/>
        </p:nvSpPr>
        <p:spPr bwMode="auto">
          <a:xfrm>
            <a:off x="4033838" y="1728788"/>
            <a:ext cx="110013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eaLnBrk="1" hangingPunct="1"/>
            <a:r>
              <a:rPr lang="en-US" sz="1400" b="1">
                <a:solidFill>
                  <a:prstClr val="black"/>
                </a:solidFill>
                <a:latin typeface="Arial" charset="0"/>
                <a:ea typeface="+mn-ea"/>
              </a:rPr>
              <a:t>Simulation</a:t>
            </a:r>
          </a:p>
        </p:txBody>
      </p:sp>
      <p:sp>
        <p:nvSpPr>
          <p:cNvPr id="4129" name="Text Box 15"/>
          <p:cNvSpPr txBox="1">
            <a:spLocks noChangeArrowheads="1"/>
          </p:cNvSpPr>
          <p:nvPr/>
        </p:nvSpPr>
        <p:spPr bwMode="auto">
          <a:xfrm>
            <a:off x="6359525" y="1708150"/>
            <a:ext cx="9683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eaLnBrk="1" hangingPunct="1"/>
            <a:r>
              <a:rPr lang="en-US" sz="1400" b="1">
                <a:solidFill>
                  <a:prstClr val="black"/>
                </a:solidFill>
                <a:latin typeface="Arial" charset="0"/>
                <a:ea typeface="+mn-ea"/>
              </a:rPr>
              <a:t>Modeling</a:t>
            </a:r>
          </a:p>
        </p:txBody>
      </p:sp>
      <p:sp>
        <p:nvSpPr>
          <p:cNvPr id="4130" name="Text Box 15"/>
          <p:cNvSpPr txBox="1">
            <a:spLocks noChangeArrowheads="1"/>
          </p:cNvSpPr>
          <p:nvPr/>
        </p:nvSpPr>
        <p:spPr bwMode="auto">
          <a:xfrm>
            <a:off x="7499350" y="1714500"/>
            <a:ext cx="9207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eaLnBrk="1" hangingPunct="1"/>
            <a:r>
              <a:rPr lang="en-US" sz="1400" b="1">
                <a:solidFill>
                  <a:prstClr val="black"/>
                </a:solidFill>
                <a:latin typeface="Arial" charset="0"/>
                <a:ea typeface="+mn-ea"/>
              </a:rPr>
              <a:t>Analysis</a:t>
            </a:r>
          </a:p>
        </p:txBody>
      </p:sp>
      <p:sp>
        <p:nvSpPr>
          <p:cNvPr id="4131" name="Freeform 29"/>
          <p:cNvSpPr>
            <a:spLocks/>
          </p:cNvSpPr>
          <p:nvPr/>
        </p:nvSpPr>
        <p:spPr bwMode="auto">
          <a:xfrm>
            <a:off x="3403600" y="2478088"/>
            <a:ext cx="2290763" cy="381000"/>
          </a:xfrm>
          <a:custGeom>
            <a:avLst/>
            <a:gdLst>
              <a:gd name="T0" fmla="*/ 2147483647 w 1488"/>
              <a:gd name="T1" fmla="*/ 0 h 240"/>
              <a:gd name="T2" fmla="*/ 2147483647 w 1488"/>
              <a:gd name="T3" fmla="*/ 2147483647 h 240"/>
              <a:gd name="T4" fmla="*/ 0 w 1488"/>
              <a:gd name="T5" fmla="*/ 2147483647 h 240"/>
              <a:gd name="T6" fmla="*/ 0 w 1488"/>
              <a:gd name="T7" fmla="*/ 2147483647 h 240"/>
              <a:gd name="T8" fmla="*/ 0 60000 65536"/>
              <a:gd name="T9" fmla="*/ 0 60000 65536"/>
              <a:gd name="T10" fmla="*/ 0 60000 65536"/>
              <a:gd name="T11" fmla="*/ 0 60000 65536"/>
              <a:gd name="T12" fmla="*/ 0 w 1488"/>
              <a:gd name="T13" fmla="*/ 0 h 240"/>
              <a:gd name="T14" fmla="*/ 1488 w 1488"/>
              <a:gd name="T15" fmla="*/ 240 h 24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488" h="240">
                <a:moveTo>
                  <a:pt x="1488" y="0"/>
                </a:moveTo>
                <a:lnTo>
                  <a:pt x="1488" y="240"/>
                </a:lnTo>
                <a:lnTo>
                  <a:pt x="0" y="240"/>
                </a:lnTo>
                <a:lnTo>
                  <a:pt x="0" y="48"/>
                </a:lnTo>
              </a:path>
            </a:pathLst>
          </a:custGeom>
          <a:noFill/>
          <a:ln w="38100" cmpd="sng">
            <a:solidFill>
              <a:srgbClr val="336600"/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sz="1800">
              <a:solidFill>
                <a:prstClr val="black"/>
              </a:solidFill>
              <a:latin typeface="Arial" charset="0"/>
              <a:ea typeface="+mn-ea"/>
            </a:endParaRPr>
          </a:p>
        </p:txBody>
      </p:sp>
      <p:sp>
        <p:nvSpPr>
          <p:cNvPr id="4132" name="Line 26"/>
          <p:cNvSpPr>
            <a:spLocks noChangeShapeType="1"/>
          </p:cNvSpPr>
          <p:nvPr/>
        </p:nvSpPr>
        <p:spPr bwMode="auto">
          <a:xfrm flipV="1">
            <a:off x="2265363" y="2468563"/>
            <a:ext cx="1104900" cy="1587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>
              <a:solidFill>
                <a:prstClr val="black"/>
              </a:solidFill>
              <a:latin typeface="Arial" charset="0"/>
              <a:ea typeface="+mn-ea"/>
            </a:endParaRPr>
          </a:p>
        </p:txBody>
      </p:sp>
      <p:cxnSp>
        <p:nvCxnSpPr>
          <p:cNvPr id="53" name="Straight Connector 52"/>
          <p:cNvCxnSpPr/>
          <p:nvPr/>
        </p:nvCxnSpPr>
        <p:spPr>
          <a:xfrm rot="5400000">
            <a:off x="3246438" y="2308225"/>
            <a:ext cx="279400" cy="0"/>
          </a:xfrm>
          <a:prstGeom prst="line">
            <a:avLst/>
          </a:prstGeom>
          <a:ln w="38100"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rot="16200000" flipH="1">
            <a:off x="5553075" y="2324100"/>
            <a:ext cx="276225" cy="9525"/>
          </a:xfrm>
          <a:prstGeom prst="line">
            <a:avLst/>
          </a:prstGeom>
          <a:ln w="38100">
            <a:solidFill>
              <a:srgbClr val="008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35" name="Line 27"/>
          <p:cNvSpPr>
            <a:spLocks noChangeShapeType="1"/>
          </p:cNvSpPr>
          <p:nvPr/>
        </p:nvSpPr>
        <p:spPr bwMode="auto">
          <a:xfrm>
            <a:off x="4627563" y="2195513"/>
            <a:ext cx="1287462" cy="14287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>
              <a:solidFill>
                <a:prstClr val="black"/>
              </a:solidFill>
              <a:latin typeface="Arial" charset="0"/>
              <a:ea typeface="+mn-ea"/>
            </a:endParaRPr>
          </a:p>
        </p:txBody>
      </p:sp>
      <p:sp>
        <p:nvSpPr>
          <p:cNvPr id="4136" name="Line 26"/>
          <p:cNvSpPr>
            <a:spLocks noChangeShapeType="1"/>
          </p:cNvSpPr>
          <p:nvPr/>
        </p:nvSpPr>
        <p:spPr bwMode="auto">
          <a:xfrm>
            <a:off x="5743575" y="2476500"/>
            <a:ext cx="769938" cy="11113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>
              <a:solidFill>
                <a:prstClr val="black"/>
              </a:solidFill>
              <a:latin typeface="Arial" charset="0"/>
              <a:ea typeface="+mn-ea"/>
            </a:endParaRPr>
          </a:p>
        </p:txBody>
      </p:sp>
      <p:sp>
        <p:nvSpPr>
          <p:cNvPr id="4137" name="Line 26"/>
          <p:cNvSpPr>
            <a:spLocks noChangeShapeType="1"/>
          </p:cNvSpPr>
          <p:nvPr/>
        </p:nvSpPr>
        <p:spPr bwMode="auto">
          <a:xfrm>
            <a:off x="6551613" y="2481263"/>
            <a:ext cx="1146175" cy="4762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>
              <a:solidFill>
                <a:prstClr val="black"/>
              </a:solidFill>
              <a:latin typeface="Arial" charset="0"/>
              <a:ea typeface="+mn-ea"/>
            </a:endParaRPr>
          </a:p>
        </p:txBody>
      </p:sp>
      <p:sp>
        <p:nvSpPr>
          <p:cNvPr id="4138" name="Freeform 29"/>
          <p:cNvSpPr>
            <a:spLocks/>
          </p:cNvSpPr>
          <p:nvPr/>
        </p:nvSpPr>
        <p:spPr bwMode="auto">
          <a:xfrm>
            <a:off x="6561138" y="2490788"/>
            <a:ext cx="1189037" cy="161925"/>
          </a:xfrm>
          <a:custGeom>
            <a:avLst/>
            <a:gdLst>
              <a:gd name="T0" fmla="*/ 2147483647 w 1488"/>
              <a:gd name="T1" fmla="*/ 0 h 240"/>
              <a:gd name="T2" fmla="*/ 2147483647 w 1488"/>
              <a:gd name="T3" fmla="*/ 2147483647 h 240"/>
              <a:gd name="T4" fmla="*/ 0 w 1488"/>
              <a:gd name="T5" fmla="*/ 2147483647 h 240"/>
              <a:gd name="T6" fmla="*/ 0 w 1488"/>
              <a:gd name="T7" fmla="*/ 2147483647 h 240"/>
              <a:gd name="T8" fmla="*/ 0 60000 65536"/>
              <a:gd name="T9" fmla="*/ 0 60000 65536"/>
              <a:gd name="T10" fmla="*/ 0 60000 65536"/>
              <a:gd name="T11" fmla="*/ 0 60000 65536"/>
              <a:gd name="T12" fmla="*/ 0 w 1488"/>
              <a:gd name="T13" fmla="*/ 0 h 240"/>
              <a:gd name="T14" fmla="*/ 1488 w 1488"/>
              <a:gd name="T15" fmla="*/ 240 h 24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488" h="240">
                <a:moveTo>
                  <a:pt x="1488" y="0"/>
                </a:moveTo>
                <a:lnTo>
                  <a:pt x="1488" y="240"/>
                </a:lnTo>
                <a:lnTo>
                  <a:pt x="0" y="240"/>
                </a:lnTo>
                <a:lnTo>
                  <a:pt x="0" y="48"/>
                </a:lnTo>
              </a:path>
            </a:pathLst>
          </a:custGeom>
          <a:noFill/>
          <a:ln w="38100" cmpd="sng">
            <a:solidFill>
              <a:srgbClr val="336600"/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sz="1800">
              <a:solidFill>
                <a:prstClr val="black"/>
              </a:solidFill>
              <a:latin typeface="Arial" charset="0"/>
              <a:ea typeface="+mn-ea"/>
            </a:endParaRPr>
          </a:p>
        </p:txBody>
      </p:sp>
      <p:sp>
        <p:nvSpPr>
          <p:cNvPr id="4139" name="Text Box 25"/>
          <p:cNvSpPr txBox="1">
            <a:spLocks noChangeArrowheads="1"/>
          </p:cNvSpPr>
          <p:nvPr/>
        </p:nvSpPr>
        <p:spPr bwMode="auto">
          <a:xfrm>
            <a:off x="3051175" y="5030788"/>
            <a:ext cx="53498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eaLnBrk="1" hangingPunct="1">
              <a:lnSpc>
                <a:spcPts val="1200"/>
              </a:lnSpc>
            </a:pPr>
            <a:r>
              <a:rPr lang="en-US" sz="1200" b="1">
                <a:solidFill>
                  <a:srgbClr val="990000"/>
                </a:solidFill>
                <a:latin typeface="Arial" charset="0"/>
                <a:ea typeface="+mn-ea"/>
              </a:rPr>
              <a:t>GME</a:t>
            </a:r>
          </a:p>
          <a:p>
            <a:pPr eaLnBrk="1" hangingPunct="1">
              <a:lnSpc>
                <a:spcPts val="1200"/>
              </a:lnSpc>
            </a:pPr>
            <a:endParaRPr lang="en-US" sz="1200" b="1">
              <a:solidFill>
                <a:srgbClr val="008000"/>
              </a:solidFill>
              <a:latin typeface="Arial" charset="0"/>
              <a:ea typeface="+mn-ea"/>
            </a:endParaRPr>
          </a:p>
        </p:txBody>
      </p:sp>
      <p:sp>
        <p:nvSpPr>
          <p:cNvPr id="4140" name="Text Box 25"/>
          <p:cNvSpPr txBox="1">
            <a:spLocks noChangeArrowheads="1"/>
          </p:cNvSpPr>
          <p:nvPr/>
        </p:nvSpPr>
        <p:spPr bwMode="auto">
          <a:xfrm>
            <a:off x="2903538" y="3119438"/>
            <a:ext cx="1084262" cy="877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eaLnBrk="1" hangingPunct="1"/>
            <a:r>
              <a:rPr lang="en-US" sz="1200" b="1" dirty="0" err="1">
                <a:solidFill>
                  <a:srgbClr val="990000"/>
                </a:solidFill>
                <a:latin typeface="Arial" charset="0"/>
                <a:ea typeface="+mn-ea"/>
              </a:rPr>
              <a:t>CyPhy</a:t>
            </a:r>
            <a:endParaRPr lang="en-US" sz="1200" b="1" dirty="0">
              <a:solidFill>
                <a:srgbClr val="990000"/>
              </a:solidFill>
              <a:latin typeface="Arial" charset="0"/>
              <a:ea typeface="+mn-ea"/>
            </a:endParaRPr>
          </a:p>
          <a:p>
            <a:pPr eaLnBrk="1" hangingPunct="1">
              <a:buFont typeface="Arial" charset="0"/>
              <a:buChar char="–"/>
            </a:pPr>
            <a:r>
              <a:rPr lang="en-US" sz="900" b="1" dirty="0">
                <a:solidFill>
                  <a:srgbClr val="990000"/>
                </a:solidFill>
                <a:latin typeface="Arial" charset="0"/>
                <a:ea typeface="+mn-ea"/>
              </a:rPr>
              <a:t> ADML, ADSML</a:t>
            </a:r>
          </a:p>
          <a:p>
            <a:pPr eaLnBrk="1" hangingPunct="1">
              <a:buFont typeface="Arial" charset="0"/>
              <a:buChar char="–"/>
            </a:pPr>
            <a:r>
              <a:rPr lang="en-US" sz="900" b="1" dirty="0" smtClean="0">
                <a:solidFill>
                  <a:srgbClr val="990000"/>
                </a:solidFill>
                <a:latin typeface="Arial" charset="0"/>
                <a:ea typeface="+mn-ea"/>
              </a:rPr>
              <a:t> BG, SL/SF’</a:t>
            </a:r>
            <a:endParaRPr lang="en-US" sz="900" b="1" dirty="0">
              <a:solidFill>
                <a:srgbClr val="990000"/>
              </a:solidFill>
              <a:latin typeface="Arial" charset="0"/>
              <a:ea typeface="+mn-ea"/>
            </a:endParaRPr>
          </a:p>
          <a:p>
            <a:pPr eaLnBrk="1" hangingPunct="1">
              <a:buFont typeface="Arial" charset="0"/>
              <a:buChar char="–"/>
            </a:pPr>
            <a:r>
              <a:rPr lang="en-US" sz="900" b="1" dirty="0">
                <a:solidFill>
                  <a:srgbClr val="990000"/>
                </a:solidFill>
                <a:latin typeface="Arial" charset="0"/>
                <a:ea typeface="+mn-ea"/>
              </a:rPr>
              <a:t> CLNG, MFOTL</a:t>
            </a:r>
          </a:p>
          <a:p>
            <a:pPr eaLnBrk="1" hangingPunct="1"/>
            <a:r>
              <a:rPr lang="en-US" sz="1200" b="1" dirty="0" err="1">
                <a:solidFill>
                  <a:srgbClr val="990000"/>
                </a:solidFill>
                <a:latin typeface="Arial" charset="0"/>
                <a:ea typeface="+mn-ea"/>
              </a:rPr>
              <a:t>ESMoL</a:t>
            </a:r>
            <a:endParaRPr lang="en-US" sz="1200" b="1" dirty="0">
              <a:solidFill>
                <a:srgbClr val="990000"/>
              </a:solidFill>
              <a:latin typeface="Arial" charset="0"/>
              <a:ea typeface="+mn-ea"/>
            </a:endParaRPr>
          </a:p>
        </p:txBody>
      </p:sp>
      <p:sp>
        <p:nvSpPr>
          <p:cNvPr id="4141" name="Text Box 25"/>
          <p:cNvSpPr txBox="1">
            <a:spLocks noChangeArrowheads="1"/>
          </p:cNvSpPr>
          <p:nvPr/>
        </p:nvSpPr>
        <p:spPr bwMode="auto">
          <a:xfrm>
            <a:off x="4057650" y="3116263"/>
            <a:ext cx="662361" cy="2139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eaLnBrk="1" hangingPunct="1"/>
            <a:r>
              <a:rPr lang="en-US" sz="1200" b="1" dirty="0" err="1">
                <a:solidFill>
                  <a:srgbClr val="990000"/>
                </a:solidFill>
                <a:latin typeface="Arial" charset="0"/>
                <a:ea typeface="+mn-ea"/>
              </a:rPr>
              <a:t>CyPhy</a:t>
            </a:r>
            <a:r>
              <a:rPr lang="en-US" sz="1200" b="1" dirty="0">
                <a:solidFill>
                  <a:srgbClr val="990000"/>
                </a:solidFill>
                <a:latin typeface="Arial" charset="0"/>
                <a:ea typeface="+mn-ea"/>
              </a:rPr>
              <a:t/>
            </a:r>
            <a:br>
              <a:rPr lang="en-US" sz="1200" b="1" dirty="0">
                <a:solidFill>
                  <a:srgbClr val="990000"/>
                </a:solidFill>
                <a:latin typeface="Arial" charset="0"/>
                <a:ea typeface="+mn-ea"/>
              </a:rPr>
            </a:br>
            <a:r>
              <a:rPr lang="en-US" sz="900" b="1" dirty="0" smtClean="0">
                <a:solidFill>
                  <a:srgbClr val="990000"/>
                </a:solidFill>
                <a:latin typeface="Arial" charset="0"/>
                <a:ea typeface="+mn-ea"/>
              </a:rPr>
              <a:t>- TB</a:t>
            </a:r>
          </a:p>
          <a:p>
            <a:pPr eaLnBrk="1" hangingPunct="1"/>
            <a:r>
              <a:rPr lang="en-US" sz="900" b="1" dirty="0" smtClean="0">
                <a:solidFill>
                  <a:srgbClr val="990000"/>
                </a:solidFill>
                <a:latin typeface="Arial" charset="0"/>
                <a:ea typeface="+mn-ea"/>
              </a:rPr>
              <a:t>- FMI</a:t>
            </a:r>
          </a:p>
          <a:p>
            <a:pPr eaLnBrk="1" hangingPunct="1"/>
            <a:r>
              <a:rPr lang="en-US" sz="900" b="1" dirty="0" smtClean="0">
                <a:solidFill>
                  <a:srgbClr val="990000"/>
                </a:solidFill>
                <a:latin typeface="Arial" charset="0"/>
                <a:ea typeface="+mn-ea"/>
              </a:rPr>
              <a:t>- C2WT</a:t>
            </a:r>
            <a:r>
              <a:rPr lang="en-US" sz="1200" b="1" dirty="0">
                <a:solidFill>
                  <a:srgbClr val="990000"/>
                </a:solidFill>
                <a:latin typeface="Arial" charset="0"/>
                <a:ea typeface="+mn-ea"/>
              </a:rPr>
              <a:t/>
            </a:r>
            <a:br>
              <a:rPr lang="en-US" sz="1200" b="1" dirty="0">
                <a:solidFill>
                  <a:srgbClr val="990000"/>
                </a:solidFill>
                <a:latin typeface="Arial" charset="0"/>
                <a:ea typeface="+mn-ea"/>
              </a:rPr>
            </a:br>
            <a:r>
              <a:rPr lang="en-US" sz="1200" b="1" dirty="0">
                <a:solidFill>
                  <a:srgbClr val="990000"/>
                </a:solidFill>
                <a:latin typeface="Arial" charset="0"/>
                <a:ea typeface="+mn-ea"/>
              </a:rPr>
              <a:t/>
            </a:r>
            <a:br>
              <a:rPr lang="en-US" sz="1200" b="1" dirty="0">
                <a:solidFill>
                  <a:srgbClr val="990000"/>
                </a:solidFill>
                <a:latin typeface="Arial" charset="0"/>
                <a:ea typeface="+mn-ea"/>
              </a:rPr>
            </a:br>
            <a:r>
              <a:rPr lang="en-US" sz="1000" b="1" dirty="0">
                <a:solidFill>
                  <a:srgbClr val="990000"/>
                </a:solidFill>
                <a:latin typeface="Arial" charset="0"/>
                <a:ea typeface="+mn-ea"/>
              </a:rPr>
              <a:t> </a:t>
            </a:r>
            <a:r>
              <a:rPr lang="en-US" sz="1200" b="1" dirty="0">
                <a:solidFill>
                  <a:srgbClr val="990000"/>
                </a:solidFill>
                <a:latin typeface="Arial" charset="0"/>
                <a:ea typeface="+mn-ea"/>
              </a:rPr>
              <a:t/>
            </a:r>
            <a:br>
              <a:rPr lang="en-US" sz="1200" b="1" dirty="0">
                <a:solidFill>
                  <a:srgbClr val="990000"/>
                </a:solidFill>
                <a:latin typeface="Arial" charset="0"/>
                <a:ea typeface="+mn-ea"/>
              </a:rPr>
            </a:br>
            <a:r>
              <a:rPr lang="en-US" sz="1200" b="1" dirty="0">
                <a:solidFill>
                  <a:srgbClr val="990000"/>
                </a:solidFill>
                <a:latin typeface="Arial" charset="0"/>
                <a:ea typeface="+mn-ea"/>
              </a:rPr>
              <a:t/>
            </a:r>
            <a:br>
              <a:rPr lang="en-US" sz="1200" b="1" dirty="0">
                <a:solidFill>
                  <a:srgbClr val="990000"/>
                </a:solidFill>
                <a:latin typeface="Arial" charset="0"/>
                <a:ea typeface="+mn-ea"/>
              </a:rPr>
            </a:br>
            <a:endParaRPr lang="en-US" sz="1200" b="1" dirty="0">
              <a:solidFill>
                <a:srgbClr val="990000"/>
              </a:solidFill>
              <a:latin typeface="Arial" charset="0"/>
              <a:ea typeface="+mn-ea"/>
            </a:endParaRPr>
          </a:p>
          <a:p>
            <a:pPr eaLnBrk="1" hangingPunct="1"/>
            <a:endParaRPr lang="en-US" sz="1200" b="1" dirty="0">
              <a:solidFill>
                <a:srgbClr val="008000"/>
              </a:solidFill>
              <a:latin typeface="Arial" charset="0"/>
              <a:ea typeface="+mn-ea"/>
            </a:endParaRPr>
          </a:p>
          <a:p>
            <a:pPr eaLnBrk="1" hangingPunct="1"/>
            <a:endParaRPr lang="en-US" sz="1200" b="1" dirty="0">
              <a:solidFill>
                <a:srgbClr val="008000"/>
              </a:solidFill>
              <a:latin typeface="Arial" charset="0"/>
              <a:ea typeface="+mn-ea"/>
            </a:endParaRPr>
          </a:p>
          <a:p>
            <a:pPr eaLnBrk="1" hangingPunct="1"/>
            <a:endParaRPr lang="en-US" sz="1200" b="1" dirty="0">
              <a:solidFill>
                <a:srgbClr val="008000"/>
              </a:solidFill>
              <a:latin typeface="Arial" charset="0"/>
              <a:ea typeface="+mn-ea"/>
            </a:endParaRPr>
          </a:p>
          <a:p>
            <a:pPr eaLnBrk="1" hangingPunct="1"/>
            <a:endParaRPr lang="en-US" sz="1200" b="1" dirty="0">
              <a:solidFill>
                <a:srgbClr val="990000"/>
              </a:solidFill>
              <a:latin typeface="Arial" charset="0"/>
              <a:ea typeface="+mn-ea"/>
            </a:endParaRPr>
          </a:p>
        </p:txBody>
      </p:sp>
      <p:sp>
        <p:nvSpPr>
          <p:cNvPr id="4142" name="Text Box 25"/>
          <p:cNvSpPr txBox="1">
            <a:spLocks noChangeArrowheads="1"/>
          </p:cNvSpPr>
          <p:nvPr/>
        </p:nvSpPr>
        <p:spPr bwMode="auto">
          <a:xfrm>
            <a:off x="3984625" y="5008563"/>
            <a:ext cx="62071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eaLnBrk="1" hangingPunct="1">
              <a:lnSpc>
                <a:spcPts val="1200"/>
              </a:lnSpc>
            </a:pPr>
            <a:r>
              <a:rPr lang="en-US" sz="1200" b="1">
                <a:solidFill>
                  <a:srgbClr val="990000"/>
                </a:solidFill>
                <a:latin typeface="Arial" charset="0"/>
                <a:ea typeface="+mn-ea"/>
              </a:rPr>
              <a:t>GME</a:t>
            </a:r>
          </a:p>
          <a:p>
            <a:pPr eaLnBrk="1" hangingPunct="1">
              <a:lnSpc>
                <a:spcPts val="1200"/>
              </a:lnSpc>
            </a:pPr>
            <a:r>
              <a:rPr lang="en-US" sz="1200" b="1">
                <a:solidFill>
                  <a:srgbClr val="990000"/>
                </a:solidFill>
                <a:latin typeface="Arial" charset="0"/>
                <a:ea typeface="+mn-ea"/>
              </a:rPr>
              <a:t>C2WT</a:t>
            </a:r>
          </a:p>
        </p:txBody>
      </p:sp>
      <p:sp>
        <p:nvSpPr>
          <p:cNvPr id="51" name="Text Box 25"/>
          <p:cNvSpPr txBox="1">
            <a:spLocks noChangeArrowheads="1"/>
          </p:cNvSpPr>
          <p:nvPr/>
        </p:nvSpPr>
        <p:spPr bwMode="auto">
          <a:xfrm>
            <a:off x="1847850" y="3144838"/>
            <a:ext cx="690563" cy="1084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200" b="1" dirty="0" err="1">
                <a:solidFill>
                  <a:srgbClr val="990000"/>
                </a:solidFill>
                <a:latin typeface="Arial" charset="0"/>
                <a:ea typeface="+mn-ea"/>
              </a:rPr>
              <a:t>CyPhy</a:t>
            </a:r>
            <a:endParaRPr lang="en-US" sz="1200" b="1" dirty="0">
              <a:solidFill>
                <a:srgbClr val="990000"/>
              </a:solidFill>
              <a:latin typeface="Arial" charset="0"/>
              <a:ea typeface="+mn-ea"/>
            </a:endParaRPr>
          </a:p>
          <a:p>
            <a:pPr>
              <a:buFont typeface="Arial" pitchFamily="34" charset="0"/>
              <a:buChar char="–"/>
              <a:defRPr/>
            </a:pPr>
            <a:r>
              <a:rPr lang="en-US" sz="900" b="1" dirty="0">
                <a:solidFill>
                  <a:srgbClr val="990000"/>
                </a:solidFill>
                <a:latin typeface="Arial" charset="0"/>
                <a:ea typeface="+mn-ea"/>
              </a:rPr>
              <a:t> ADSML</a:t>
            </a:r>
          </a:p>
          <a:p>
            <a:pPr>
              <a:buFont typeface="Arial" pitchFamily="34" charset="0"/>
              <a:buChar char="–"/>
              <a:defRPr/>
            </a:pPr>
            <a:r>
              <a:rPr lang="en-US" sz="900" b="1" dirty="0">
                <a:solidFill>
                  <a:srgbClr val="990000"/>
                </a:solidFill>
                <a:latin typeface="Arial" charset="0"/>
                <a:ea typeface="+mn-ea"/>
              </a:rPr>
              <a:t> CLNG</a:t>
            </a:r>
          </a:p>
          <a:p>
            <a:pPr>
              <a:buFont typeface="Arial" pitchFamily="34" charset="0"/>
              <a:buChar char="–"/>
              <a:defRPr/>
            </a:pPr>
            <a:endParaRPr lang="en-US" sz="1050" b="1" dirty="0">
              <a:solidFill>
                <a:srgbClr val="990000"/>
              </a:solidFill>
              <a:latin typeface="Arial" charset="0"/>
              <a:ea typeface="+mn-ea"/>
            </a:endParaRPr>
          </a:p>
          <a:p>
            <a:pPr>
              <a:defRPr/>
            </a:pPr>
            <a:endParaRPr lang="en-US" sz="1200" b="1" dirty="0">
              <a:solidFill>
                <a:srgbClr val="990000"/>
              </a:solidFill>
              <a:latin typeface="Arial" charset="0"/>
              <a:ea typeface="+mn-ea"/>
            </a:endParaRPr>
          </a:p>
          <a:p>
            <a:pPr>
              <a:defRPr/>
            </a:pPr>
            <a:endParaRPr lang="en-US" sz="1200" b="1" dirty="0">
              <a:solidFill>
                <a:srgbClr val="990000"/>
              </a:solidFill>
              <a:latin typeface="Arial" charset="0"/>
              <a:ea typeface="+mn-ea"/>
            </a:endParaRPr>
          </a:p>
        </p:txBody>
      </p:sp>
      <p:sp>
        <p:nvSpPr>
          <p:cNvPr id="4144" name="Text Box 25"/>
          <p:cNvSpPr txBox="1">
            <a:spLocks noChangeArrowheads="1"/>
          </p:cNvSpPr>
          <p:nvPr/>
        </p:nvSpPr>
        <p:spPr bwMode="auto">
          <a:xfrm>
            <a:off x="6286500" y="5008563"/>
            <a:ext cx="53498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eaLnBrk="1" hangingPunct="1"/>
            <a:r>
              <a:rPr lang="en-US" sz="1200" b="1">
                <a:solidFill>
                  <a:srgbClr val="990000"/>
                </a:solidFill>
                <a:latin typeface="Arial" charset="0"/>
                <a:ea typeface="+mn-ea"/>
              </a:rPr>
              <a:t>GME</a:t>
            </a:r>
          </a:p>
          <a:p>
            <a:pPr eaLnBrk="1" hangingPunct="1"/>
            <a:endParaRPr lang="en-US" sz="1200" b="1">
              <a:solidFill>
                <a:srgbClr val="008000"/>
              </a:solidFill>
              <a:latin typeface="Arial" charset="0"/>
              <a:ea typeface="+mn-ea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552450" y="4794250"/>
            <a:ext cx="7962900" cy="260350"/>
          </a:xfrm>
          <a:prstGeom prst="rect">
            <a:avLst/>
          </a:prstGeom>
          <a:solidFill>
            <a:schemeClr val="bg2">
              <a:lumMod val="40000"/>
              <a:lumOff val="6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pAutoFit/>
          </a:bodyPr>
          <a:lstStyle/>
          <a:p>
            <a:pPr algn="ctr">
              <a:defRPr/>
            </a:pPr>
            <a:r>
              <a:rPr lang="en-US" sz="1100" b="1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Integrated Domain-independent Tools</a:t>
            </a:r>
          </a:p>
        </p:txBody>
      </p:sp>
      <p:sp>
        <p:nvSpPr>
          <p:cNvPr id="58" name="Rectangle 57"/>
          <p:cNvSpPr/>
          <p:nvPr/>
        </p:nvSpPr>
        <p:spPr>
          <a:xfrm>
            <a:off x="552450" y="5778500"/>
            <a:ext cx="7962900" cy="261938"/>
          </a:xfrm>
          <a:prstGeom prst="rect">
            <a:avLst/>
          </a:prstGeom>
          <a:solidFill>
            <a:schemeClr val="bg2">
              <a:lumMod val="40000"/>
              <a:lumOff val="6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pAutoFit/>
          </a:bodyPr>
          <a:lstStyle/>
          <a:p>
            <a:pPr algn="ctr">
              <a:defRPr/>
            </a:pPr>
            <a:r>
              <a:rPr lang="en-US" sz="1100" b="1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Integrated Domain-specific Tools</a:t>
            </a:r>
          </a:p>
        </p:txBody>
      </p:sp>
      <p:sp>
        <p:nvSpPr>
          <p:cNvPr id="4148" name="TextBox 58"/>
          <p:cNvSpPr txBox="1">
            <a:spLocks noChangeArrowheads="1"/>
          </p:cNvSpPr>
          <p:nvPr/>
        </p:nvSpPr>
        <p:spPr bwMode="auto">
          <a:xfrm>
            <a:off x="6276975" y="6038850"/>
            <a:ext cx="814388" cy="862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eaLnBrk="1" hangingPunct="1">
              <a:lnSpc>
                <a:spcPts val="1200"/>
              </a:lnSpc>
            </a:pPr>
            <a:r>
              <a:rPr lang="en-US" sz="1100" b="1">
                <a:solidFill>
                  <a:srgbClr val="008000"/>
                </a:solidFill>
                <a:latin typeface="Arial" charset="0"/>
                <a:ea typeface="+mn-ea"/>
              </a:rPr>
              <a:t>Pro/E</a:t>
            </a:r>
          </a:p>
          <a:p>
            <a:pPr eaLnBrk="1" hangingPunct="1">
              <a:lnSpc>
                <a:spcPts val="1200"/>
              </a:lnSpc>
            </a:pPr>
            <a:r>
              <a:rPr lang="en-US" sz="1100" b="1">
                <a:solidFill>
                  <a:srgbClr val="008000"/>
                </a:solidFill>
                <a:latin typeface="Arial" charset="0"/>
                <a:ea typeface="+mn-ea"/>
              </a:rPr>
              <a:t>AutoCAD</a:t>
            </a:r>
          </a:p>
          <a:p>
            <a:pPr eaLnBrk="1" hangingPunct="1">
              <a:lnSpc>
                <a:spcPts val="1200"/>
              </a:lnSpc>
            </a:pPr>
            <a:r>
              <a:rPr lang="en-US" sz="1100" b="1">
                <a:solidFill>
                  <a:srgbClr val="008000"/>
                </a:solidFill>
                <a:latin typeface="Arial" charset="0"/>
                <a:ea typeface="+mn-ea"/>
              </a:rPr>
              <a:t>ICCA</a:t>
            </a:r>
          </a:p>
          <a:p>
            <a:pPr eaLnBrk="1" hangingPunct="1">
              <a:lnSpc>
                <a:spcPts val="1200"/>
              </a:lnSpc>
            </a:pPr>
            <a:r>
              <a:rPr lang="en-US" sz="1100" b="1">
                <a:solidFill>
                  <a:srgbClr val="008000"/>
                </a:solidFill>
                <a:latin typeface="Arial" charset="0"/>
                <a:ea typeface="+mn-ea"/>
              </a:rPr>
              <a:t>SEER</a:t>
            </a:r>
          </a:p>
          <a:p>
            <a:pPr eaLnBrk="1" hangingPunct="1">
              <a:lnSpc>
                <a:spcPts val="1200"/>
              </a:lnSpc>
            </a:pPr>
            <a:endParaRPr lang="en-US" sz="1100" b="1">
              <a:solidFill>
                <a:srgbClr val="990000"/>
              </a:solidFill>
              <a:latin typeface="Arial" charset="0"/>
              <a:ea typeface="+mn-ea"/>
            </a:endParaRPr>
          </a:p>
        </p:txBody>
      </p:sp>
      <p:sp>
        <p:nvSpPr>
          <p:cNvPr id="4149" name="TextBox 59"/>
          <p:cNvSpPr txBox="1">
            <a:spLocks noChangeArrowheads="1"/>
          </p:cNvSpPr>
          <p:nvPr/>
        </p:nvSpPr>
        <p:spPr bwMode="auto">
          <a:xfrm>
            <a:off x="1260475" y="4605338"/>
            <a:ext cx="519113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eaLnBrk="1" hangingPunct="1"/>
            <a:r>
              <a:rPr lang="en-US" sz="700" b="1">
                <a:solidFill>
                  <a:srgbClr val="336699"/>
                </a:solidFill>
                <a:latin typeface="Arial" charset="0"/>
                <a:ea typeface="+mn-ea"/>
              </a:rPr>
              <a:t>SySML*</a:t>
            </a:r>
          </a:p>
        </p:txBody>
      </p:sp>
      <p:sp>
        <p:nvSpPr>
          <p:cNvPr id="4150" name="Text Box 25"/>
          <p:cNvSpPr txBox="1">
            <a:spLocks noChangeArrowheads="1"/>
          </p:cNvSpPr>
          <p:nvPr/>
        </p:nvSpPr>
        <p:spPr bwMode="auto">
          <a:xfrm>
            <a:off x="3025775" y="6102350"/>
            <a:ext cx="814388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eaLnBrk="1" hangingPunct="1">
              <a:lnSpc>
                <a:spcPts val="1200"/>
              </a:lnSpc>
            </a:pPr>
            <a:r>
              <a:rPr lang="en-US" sz="1100" b="1">
                <a:solidFill>
                  <a:srgbClr val="008000"/>
                </a:solidFill>
                <a:latin typeface="Arial" charset="0"/>
                <a:ea typeface="+mn-ea"/>
              </a:rPr>
              <a:t>Pro/E</a:t>
            </a:r>
          </a:p>
          <a:p>
            <a:pPr eaLnBrk="1" hangingPunct="1">
              <a:lnSpc>
                <a:spcPts val="1200"/>
              </a:lnSpc>
            </a:pPr>
            <a:r>
              <a:rPr lang="en-US" sz="1100" b="1">
                <a:solidFill>
                  <a:srgbClr val="008000"/>
                </a:solidFill>
                <a:latin typeface="Arial" charset="0"/>
                <a:ea typeface="+mn-ea"/>
              </a:rPr>
              <a:t>AutoCAD</a:t>
            </a:r>
          </a:p>
          <a:p>
            <a:pPr eaLnBrk="1" hangingPunct="1">
              <a:lnSpc>
                <a:spcPts val="1200"/>
              </a:lnSpc>
            </a:pPr>
            <a:r>
              <a:rPr lang="en-US" sz="1100" b="1">
                <a:solidFill>
                  <a:srgbClr val="008000"/>
                </a:solidFill>
                <a:latin typeface="Arial" charset="0"/>
                <a:ea typeface="+mn-ea"/>
              </a:rPr>
              <a:t>SEER</a:t>
            </a:r>
          </a:p>
        </p:txBody>
      </p:sp>
      <p:sp>
        <p:nvSpPr>
          <p:cNvPr id="4151" name="Text Box 25"/>
          <p:cNvSpPr txBox="1">
            <a:spLocks noChangeArrowheads="1"/>
          </p:cNvSpPr>
          <p:nvPr/>
        </p:nvSpPr>
        <p:spPr bwMode="auto">
          <a:xfrm>
            <a:off x="3895725" y="6099175"/>
            <a:ext cx="1328738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eaLnBrk="1" hangingPunct="1">
              <a:lnSpc>
                <a:spcPts val="1200"/>
              </a:lnSpc>
            </a:pPr>
            <a:r>
              <a:rPr lang="en-US" sz="1100" b="1">
                <a:solidFill>
                  <a:srgbClr val="008000"/>
                </a:solidFill>
                <a:latin typeface="Arial" charset="0"/>
                <a:ea typeface="+mn-ea"/>
              </a:rPr>
              <a:t>Thermal Desktop</a:t>
            </a:r>
          </a:p>
          <a:p>
            <a:pPr eaLnBrk="1" hangingPunct="1">
              <a:lnSpc>
                <a:spcPts val="1200"/>
              </a:lnSpc>
            </a:pPr>
            <a:r>
              <a:rPr lang="en-US" sz="1100" b="1">
                <a:solidFill>
                  <a:srgbClr val="008000"/>
                </a:solidFill>
                <a:latin typeface="Arial" charset="0"/>
                <a:ea typeface="+mn-ea"/>
              </a:rPr>
              <a:t>Pro/Mechanica</a:t>
            </a:r>
          </a:p>
          <a:p>
            <a:pPr eaLnBrk="1" hangingPunct="1">
              <a:lnSpc>
                <a:spcPts val="1200"/>
              </a:lnSpc>
            </a:pPr>
            <a:r>
              <a:rPr lang="en-US" sz="1100" b="1">
                <a:solidFill>
                  <a:srgbClr val="008000"/>
                </a:solidFill>
                <a:latin typeface="Arial" charset="0"/>
                <a:ea typeface="+mn-ea"/>
              </a:rPr>
              <a:t>ICCA</a:t>
            </a:r>
          </a:p>
        </p:txBody>
      </p:sp>
      <p:sp>
        <p:nvSpPr>
          <p:cNvPr id="4152" name="Text Box 25"/>
          <p:cNvSpPr txBox="1">
            <a:spLocks noChangeArrowheads="1"/>
          </p:cNvSpPr>
          <p:nvPr/>
        </p:nvSpPr>
        <p:spPr bwMode="auto">
          <a:xfrm>
            <a:off x="7310438" y="6035675"/>
            <a:ext cx="1330325" cy="862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eaLnBrk="1" hangingPunct="1">
              <a:lnSpc>
                <a:spcPts val="1200"/>
              </a:lnSpc>
            </a:pPr>
            <a:r>
              <a:rPr lang="en-US" sz="1100" b="1">
                <a:solidFill>
                  <a:srgbClr val="008000"/>
                </a:solidFill>
                <a:latin typeface="Arial" charset="0"/>
                <a:ea typeface="+mn-ea"/>
              </a:rPr>
              <a:t>Thermal Desktop</a:t>
            </a:r>
          </a:p>
          <a:p>
            <a:pPr eaLnBrk="1" hangingPunct="1">
              <a:lnSpc>
                <a:spcPts val="1200"/>
              </a:lnSpc>
            </a:pPr>
            <a:r>
              <a:rPr lang="en-US" sz="1100" b="1">
                <a:solidFill>
                  <a:srgbClr val="008000"/>
                </a:solidFill>
                <a:latin typeface="Arial" charset="0"/>
                <a:ea typeface="+mn-ea"/>
              </a:rPr>
              <a:t>Pro/Mechanica</a:t>
            </a:r>
          </a:p>
          <a:p>
            <a:pPr eaLnBrk="1" hangingPunct="1">
              <a:lnSpc>
                <a:spcPts val="1200"/>
              </a:lnSpc>
            </a:pPr>
            <a:r>
              <a:rPr lang="en-US" sz="1100" b="1">
                <a:solidFill>
                  <a:srgbClr val="008000"/>
                </a:solidFill>
                <a:latin typeface="Arial" charset="0"/>
                <a:ea typeface="+mn-ea"/>
              </a:rPr>
              <a:t>ICCA</a:t>
            </a:r>
          </a:p>
          <a:p>
            <a:pPr eaLnBrk="1" hangingPunct="1">
              <a:lnSpc>
                <a:spcPts val="1200"/>
              </a:lnSpc>
            </a:pPr>
            <a:r>
              <a:rPr lang="en-US" sz="1100" b="1">
                <a:solidFill>
                  <a:srgbClr val="008000"/>
                </a:solidFill>
                <a:latin typeface="Arial" charset="0"/>
                <a:ea typeface="+mn-ea"/>
              </a:rPr>
              <a:t>SEER</a:t>
            </a:r>
          </a:p>
          <a:p>
            <a:pPr eaLnBrk="1" hangingPunct="1">
              <a:lnSpc>
                <a:spcPts val="1200"/>
              </a:lnSpc>
            </a:pPr>
            <a:endParaRPr lang="en-US" sz="1100" b="1">
              <a:solidFill>
                <a:srgbClr val="008000"/>
              </a:solidFill>
              <a:latin typeface="Arial" charset="0"/>
              <a:ea typeface="+mn-ea"/>
            </a:endParaRPr>
          </a:p>
        </p:txBody>
      </p:sp>
      <p:sp>
        <p:nvSpPr>
          <p:cNvPr id="4153" name="Text Box 25"/>
          <p:cNvSpPr txBox="1">
            <a:spLocks noChangeArrowheads="1"/>
          </p:cNvSpPr>
          <p:nvPr/>
        </p:nvSpPr>
        <p:spPr bwMode="auto">
          <a:xfrm>
            <a:off x="690563" y="3146425"/>
            <a:ext cx="1088760" cy="877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174625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eaLnBrk="1" hangingPunct="1"/>
            <a:r>
              <a:rPr lang="en-US" sz="1200" b="1" dirty="0" err="1">
                <a:solidFill>
                  <a:srgbClr val="990000"/>
                </a:solidFill>
                <a:latin typeface="Arial" charset="0"/>
                <a:ea typeface="+mn-ea"/>
              </a:rPr>
              <a:t>CyPhy</a:t>
            </a:r>
            <a:endParaRPr lang="en-US" sz="1200" b="1" dirty="0">
              <a:solidFill>
                <a:srgbClr val="990000"/>
              </a:solidFill>
              <a:latin typeface="Arial" charset="0"/>
              <a:ea typeface="+mn-ea"/>
            </a:endParaRPr>
          </a:p>
          <a:p>
            <a:pPr eaLnBrk="1" hangingPunct="1">
              <a:buFont typeface="Arial" charset="0"/>
              <a:buChar char="–"/>
            </a:pPr>
            <a:r>
              <a:rPr lang="en-US" sz="900" b="1" dirty="0">
                <a:solidFill>
                  <a:srgbClr val="990000"/>
                </a:solidFill>
                <a:latin typeface="Arial" charset="0"/>
                <a:ea typeface="+mn-ea"/>
              </a:rPr>
              <a:t> ADML, ADSML</a:t>
            </a:r>
          </a:p>
          <a:p>
            <a:pPr eaLnBrk="1" hangingPunct="1">
              <a:buFont typeface="Arial" charset="0"/>
              <a:buChar char="–"/>
            </a:pPr>
            <a:r>
              <a:rPr lang="en-US" sz="900" b="1" dirty="0" smtClean="0">
                <a:solidFill>
                  <a:srgbClr val="990000"/>
                </a:solidFill>
                <a:latin typeface="Arial" charset="0"/>
                <a:ea typeface="+mn-ea"/>
              </a:rPr>
              <a:t> CLNG</a:t>
            </a:r>
            <a:endParaRPr lang="en-US" sz="900" b="1" dirty="0">
              <a:solidFill>
                <a:srgbClr val="990000"/>
              </a:solidFill>
              <a:latin typeface="Arial" charset="0"/>
              <a:ea typeface="+mn-ea"/>
            </a:endParaRPr>
          </a:p>
          <a:p>
            <a:pPr lvl="1" eaLnBrk="1" hangingPunct="1">
              <a:buClr>
                <a:srgbClr val="990000"/>
              </a:buClr>
              <a:buFont typeface="Courier New" pitchFamily="49" charset="0"/>
              <a:buChar char="o"/>
            </a:pPr>
            <a:endParaRPr lang="en-US" sz="900" b="1" dirty="0">
              <a:solidFill>
                <a:srgbClr val="990000"/>
              </a:solidFill>
              <a:latin typeface="Arial" charset="0"/>
              <a:ea typeface="+mn-ea"/>
            </a:endParaRPr>
          </a:p>
          <a:p>
            <a:pPr eaLnBrk="1" hangingPunct="1">
              <a:buFont typeface="Arial" charset="0"/>
              <a:buChar char="–"/>
            </a:pPr>
            <a:endParaRPr lang="en-US" sz="1200" b="1" dirty="0">
              <a:solidFill>
                <a:srgbClr val="990000"/>
              </a:solidFill>
              <a:latin typeface="Arial" charset="0"/>
              <a:ea typeface="+mn-ea"/>
            </a:endParaRPr>
          </a:p>
        </p:txBody>
      </p:sp>
      <p:sp>
        <p:nvSpPr>
          <p:cNvPr id="4154" name="Text Box 25"/>
          <p:cNvSpPr txBox="1">
            <a:spLocks noChangeArrowheads="1"/>
          </p:cNvSpPr>
          <p:nvPr/>
        </p:nvSpPr>
        <p:spPr bwMode="auto">
          <a:xfrm>
            <a:off x="5105400" y="3124200"/>
            <a:ext cx="662361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eaLnBrk="1" hangingPunct="1"/>
            <a:r>
              <a:rPr lang="en-US" sz="1200" b="1" dirty="0" err="1">
                <a:solidFill>
                  <a:srgbClr val="990000"/>
                </a:solidFill>
                <a:latin typeface="Arial" charset="0"/>
                <a:ea typeface="+mn-ea"/>
              </a:rPr>
              <a:t>CyPhy</a:t>
            </a:r>
            <a:endParaRPr lang="en-US" sz="1200" b="1" dirty="0">
              <a:solidFill>
                <a:srgbClr val="990000"/>
              </a:solidFill>
              <a:latin typeface="Arial" charset="0"/>
              <a:ea typeface="+mn-ea"/>
            </a:endParaRPr>
          </a:p>
          <a:p>
            <a:pPr eaLnBrk="1" hangingPunct="1"/>
            <a:r>
              <a:rPr lang="en-US" sz="900" b="1" dirty="0" smtClean="0">
                <a:solidFill>
                  <a:srgbClr val="990000"/>
                </a:solidFill>
                <a:latin typeface="Arial" charset="0"/>
                <a:ea typeface="+mn-ea"/>
              </a:rPr>
              <a:t>- TB</a:t>
            </a:r>
          </a:p>
          <a:p>
            <a:pPr eaLnBrk="1" hangingPunct="1"/>
            <a:r>
              <a:rPr lang="en-US" sz="900" b="1" dirty="0" smtClean="0">
                <a:solidFill>
                  <a:srgbClr val="990000"/>
                </a:solidFill>
                <a:latin typeface="Arial" charset="0"/>
                <a:ea typeface="+mn-ea"/>
              </a:rPr>
              <a:t>- </a:t>
            </a:r>
            <a:r>
              <a:rPr lang="en-US" sz="900" b="1" dirty="0" err="1" smtClean="0">
                <a:solidFill>
                  <a:srgbClr val="990000"/>
                </a:solidFill>
                <a:latin typeface="Arial" charset="0"/>
                <a:ea typeface="+mn-ea"/>
              </a:rPr>
              <a:t>ESMoL</a:t>
            </a:r>
            <a:endParaRPr lang="en-US" sz="900" b="1" dirty="0" smtClean="0">
              <a:solidFill>
                <a:srgbClr val="990000"/>
              </a:solidFill>
              <a:latin typeface="Arial" charset="0"/>
              <a:ea typeface="+mn-ea"/>
            </a:endParaRPr>
          </a:p>
        </p:txBody>
      </p:sp>
      <p:sp>
        <p:nvSpPr>
          <p:cNvPr id="4155" name="Text Box 25"/>
          <p:cNvSpPr txBox="1">
            <a:spLocks noChangeArrowheads="1"/>
          </p:cNvSpPr>
          <p:nvPr/>
        </p:nvSpPr>
        <p:spPr bwMode="auto">
          <a:xfrm>
            <a:off x="6297613" y="3124200"/>
            <a:ext cx="708025" cy="43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eaLnBrk="1" hangingPunct="1"/>
            <a:r>
              <a:rPr lang="en-US" sz="1200" b="1">
                <a:solidFill>
                  <a:srgbClr val="990000"/>
                </a:solidFill>
                <a:latin typeface="Arial" charset="0"/>
                <a:ea typeface="+mn-ea"/>
              </a:rPr>
              <a:t>CyPhy</a:t>
            </a:r>
          </a:p>
          <a:p>
            <a:pPr eaLnBrk="1" hangingPunct="1">
              <a:lnSpc>
                <a:spcPts val="1200"/>
              </a:lnSpc>
            </a:pPr>
            <a:r>
              <a:rPr lang="en-US" sz="1200" b="1">
                <a:solidFill>
                  <a:srgbClr val="990000"/>
                </a:solidFill>
                <a:latin typeface="Arial" charset="0"/>
                <a:ea typeface="+mn-ea"/>
              </a:rPr>
              <a:t>ESMoL</a:t>
            </a:r>
            <a:endParaRPr lang="en-US" sz="1400" b="1">
              <a:solidFill>
                <a:srgbClr val="990000"/>
              </a:solidFill>
              <a:latin typeface="Arial" charset="0"/>
              <a:ea typeface="+mn-ea"/>
            </a:endParaRPr>
          </a:p>
        </p:txBody>
      </p:sp>
      <p:sp>
        <p:nvSpPr>
          <p:cNvPr id="4156" name="TextBox 67"/>
          <p:cNvSpPr txBox="1">
            <a:spLocks noChangeArrowheads="1"/>
          </p:cNvSpPr>
          <p:nvPr/>
        </p:nvSpPr>
        <p:spPr bwMode="auto">
          <a:xfrm>
            <a:off x="4648200" y="4633913"/>
            <a:ext cx="542925" cy="185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eaLnBrk="1" hangingPunct="1"/>
            <a:r>
              <a:rPr lang="en-US" sz="600" b="1">
                <a:solidFill>
                  <a:srgbClr val="336699"/>
                </a:solidFill>
                <a:latin typeface="Arial" charset="0"/>
                <a:ea typeface="+mn-ea"/>
              </a:rPr>
              <a:t>Modelica*</a:t>
            </a:r>
            <a:endParaRPr lang="en-US">
              <a:solidFill>
                <a:prstClr val="black"/>
              </a:solidFill>
              <a:ea typeface="+mn-ea"/>
            </a:endParaRPr>
          </a:p>
        </p:txBody>
      </p:sp>
      <p:sp>
        <p:nvSpPr>
          <p:cNvPr id="4157" name="Line 26"/>
          <p:cNvSpPr>
            <a:spLocks noChangeShapeType="1"/>
          </p:cNvSpPr>
          <p:nvPr/>
        </p:nvSpPr>
        <p:spPr bwMode="auto">
          <a:xfrm>
            <a:off x="6411913" y="2840038"/>
            <a:ext cx="1146175" cy="3175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>
              <a:solidFill>
                <a:prstClr val="black"/>
              </a:solidFill>
              <a:latin typeface="Arial" charset="0"/>
              <a:ea typeface="+mn-ea"/>
            </a:endParaRPr>
          </a:p>
        </p:txBody>
      </p:sp>
      <p:sp>
        <p:nvSpPr>
          <p:cNvPr id="4158" name="Line 26"/>
          <p:cNvSpPr>
            <a:spLocks noChangeShapeType="1"/>
          </p:cNvSpPr>
          <p:nvPr/>
        </p:nvSpPr>
        <p:spPr bwMode="auto">
          <a:xfrm>
            <a:off x="6719888" y="2128838"/>
            <a:ext cx="1146175" cy="4762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800">
              <a:solidFill>
                <a:prstClr val="black"/>
              </a:solidFill>
              <a:latin typeface="Arial" charset="0"/>
              <a:ea typeface="+mn-ea"/>
            </a:endParaRPr>
          </a:p>
        </p:txBody>
      </p:sp>
      <p:sp>
        <p:nvSpPr>
          <p:cNvPr id="4159" name="Freeform 29"/>
          <p:cNvSpPr>
            <a:spLocks/>
          </p:cNvSpPr>
          <p:nvPr/>
        </p:nvSpPr>
        <p:spPr bwMode="auto">
          <a:xfrm>
            <a:off x="6421438" y="2855913"/>
            <a:ext cx="1189037" cy="165100"/>
          </a:xfrm>
          <a:custGeom>
            <a:avLst/>
            <a:gdLst>
              <a:gd name="T0" fmla="*/ 2147483647 w 1488"/>
              <a:gd name="T1" fmla="*/ 0 h 240"/>
              <a:gd name="T2" fmla="*/ 2147483647 w 1488"/>
              <a:gd name="T3" fmla="*/ 2147483647 h 240"/>
              <a:gd name="T4" fmla="*/ 0 w 1488"/>
              <a:gd name="T5" fmla="*/ 2147483647 h 240"/>
              <a:gd name="T6" fmla="*/ 0 w 1488"/>
              <a:gd name="T7" fmla="*/ 2147483647 h 240"/>
              <a:gd name="T8" fmla="*/ 0 60000 65536"/>
              <a:gd name="T9" fmla="*/ 0 60000 65536"/>
              <a:gd name="T10" fmla="*/ 0 60000 65536"/>
              <a:gd name="T11" fmla="*/ 0 60000 65536"/>
              <a:gd name="T12" fmla="*/ 0 w 1488"/>
              <a:gd name="T13" fmla="*/ 0 h 240"/>
              <a:gd name="T14" fmla="*/ 1488 w 1488"/>
              <a:gd name="T15" fmla="*/ 240 h 24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488" h="240">
                <a:moveTo>
                  <a:pt x="1488" y="0"/>
                </a:moveTo>
                <a:lnTo>
                  <a:pt x="1488" y="240"/>
                </a:lnTo>
                <a:lnTo>
                  <a:pt x="0" y="240"/>
                </a:lnTo>
                <a:lnTo>
                  <a:pt x="0" y="48"/>
                </a:lnTo>
              </a:path>
            </a:pathLst>
          </a:custGeom>
          <a:noFill/>
          <a:ln w="38100" cmpd="sng">
            <a:solidFill>
              <a:srgbClr val="336600"/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sz="1800">
              <a:solidFill>
                <a:prstClr val="black"/>
              </a:solidFill>
              <a:latin typeface="Arial" charset="0"/>
              <a:ea typeface="+mn-ea"/>
            </a:endParaRPr>
          </a:p>
        </p:txBody>
      </p:sp>
      <p:pic>
        <p:nvPicPr>
          <p:cNvPr id="416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2038" y="3644900"/>
            <a:ext cx="1098550" cy="534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61" name="Picture 3" descr="C:\Users\bapty\Documents\DARPA-META\Meetings\New folder\PI_DEMO_CAD3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0450" y="3176588"/>
            <a:ext cx="1098550" cy="487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6" name="Straight Arrow Connector 75"/>
          <p:cNvCxnSpPr/>
          <p:nvPr/>
        </p:nvCxnSpPr>
        <p:spPr>
          <a:xfrm rot="5400000" flipH="1" flipV="1">
            <a:off x="6447632" y="2229644"/>
            <a:ext cx="344487" cy="161925"/>
          </a:xfrm>
          <a:prstGeom prst="straightConnector1">
            <a:avLst/>
          </a:prstGeom>
          <a:ln w="38100">
            <a:solidFill>
              <a:srgbClr val="008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/>
          <p:nvPr/>
        </p:nvCxnSpPr>
        <p:spPr>
          <a:xfrm rot="5400000">
            <a:off x="6303170" y="2583656"/>
            <a:ext cx="334962" cy="149225"/>
          </a:xfrm>
          <a:prstGeom prst="straightConnector1">
            <a:avLst/>
          </a:prstGeom>
          <a:ln w="38100">
            <a:solidFill>
              <a:srgbClr val="008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64" name="Picture 68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7750" y="4186238"/>
            <a:ext cx="1117600" cy="563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" name="TextBox 87"/>
          <p:cNvSpPr txBox="1"/>
          <p:nvPr/>
        </p:nvSpPr>
        <p:spPr>
          <a:xfrm>
            <a:off x="7851775" y="3960813"/>
            <a:ext cx="701675" cy="26193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050" b="1" dirty="0">
                <a:solidFill>
                  <a:prstClr val="white"/>
                </a:solidFill>
                <a:latin typeface="Arial" pitchFamily="34" charset="0"/>
                <a:ea typeface="+mn-ea"/>
                <a:cs typeface="Arial" pitchFamily="34" charset="0"/>
              </a:rPr>
              <a:t>Thermal</a:t>
            </a:r>
          </a:p>
        </p:txBody>
      </p:sp>
      <p:sp>
        <p:nvSpPr>
          <p:cNvPr id="89" name="TextBox 88"/>
          <p:cNvSpPr txBox="1"/>
          <p:nvPr/>
        </p:nvSpPr>
        <p:spPr>
          <a:xfrm>
            <a:off x="8043863" y="3454400"/>
            <a:ext cx="477837" cy="254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050" b="1" dirty="0">
                <a:solidFill>
                  <a:prstClr val="white"/>
                </a:solidFill>
                <a:latin typeface="Arial" pitchFamily="34" charset="0"/>
                <a:ea typeface="+mn-ea"/>
                <a:cs typeface="Arial" pitchFamily="34" charset="0"/>
              </a:rPr>
              <a:t>CAD</a:t>
            </a:r>
          </a:p>
        </p:txBody>
      </p:sp>
      <p:sp>
        <p:nvSpPr>
          <p:cNvPr id="90" name="TextBox 89"/>
          <p:cNvSpPr txBox="1"/>
          <p:nvPr/>
        </p:nvSpPr>
        <p:spPr>
          <a:xfrm>
            <a:off x="8108950" y="4522788"/>
            <a:ext cx="401638" cy="254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050" b="1" dirty="0">
                <a:solidFill>
                  <a:prstClr val="black"/>
                </a:solidFill>
                <a:latin typeface="Arial" pitchFamily="34" charset="0"/>
                <a:ea typeface="+mn-ea"/>
                <a:cs typeface="Arial" pitchFamily="34" charset="0"/>
              </a:rPr>
              <a:t>SW</a:t>
            </a:r>
          </a:p>
        </p:txBody>
      </p:sp>
      <p:sp>
        <p:nvSpPr>
          <p:cNvPr id="4168" name="TextBox 84"/>
          <p:cNvSpPr txBox="1">
            <a:spLocks noChangeArrowheads="1"/>
          </p:cNvSpPr>
          <p:nvPr/>
        </p:nvSpPr>
        <p:spPr bwMode="auto">
          <a:xfrm>
            <a:off x="2743200" y="4030663"/>
            <a:ext cx="1324402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eaLnBrk="1" hangingPunct="1">
              <a:lnSpc>
                <a:spcPts val="1200"/>
              </a:lnSpc>
              <a:buClr>
                <a:srgbClr val="008000"/>
              </a:buClr>
            </a:pPr>
            <a:r>
              <a:rPr lang="en-US" sz="1200" b="1" dirty="0" err="1" smtClean="0">
                <a:solidFill>
                  <a:srgbClr val="008000"/>
                </a:solidFill>
                <a:latin typeface="Arial" charset="0"/>
                <a:ea typeface="+mn-ea"/>
              </a:rPr>
              <a:t>Modelica,SL</a:t>
            </a:r>
            <a:r>
              <a:rPr lang="en-US" sz="1200" b="1" dirty="0" smtClean="0">
                <a:solidFill>
                  <a:srgbClr val="008000"/>
                </a:solidFill>
                <a:latin typeface="Arial" charset="0"/>
                <a:ea typeface="+mn-ea"/>
              </a:rPr>
              <a:t>/SF</a:t>
            </a:r>
            <a:endParaRPr lang="en-US" sz="1200" b="1" dirty="0">
              <a:solidFill>
                <a:srgbClr val="008000"/>
              </a:solidFill>
              <a:latin typeface="Arial" charset="0"/>
              <a:ea typeface="+mn-ea"/>
            </a:endParaRPr>
          </a:p>
          <a:p>
            <a:pPr eaLnBrk="1" hangingPunct="1">
              <a:lnSpc>
                <a:spcPts val="1200"/>
              </a:lnSpc>
              <a:buClr>
                <a:srgbClr val="008000"/>
              </a:buClr>
            </a:pPr>
            <a:r>
              <a:rPr lang="en-US" sz="1200" b="1" dirty="0">
                <a:solidFill>
                  <a:srgbClr val="008000"/>
                </a:solidFill>
                <a:latin typeface="Arial" charset="0"/>
                <a:ea typeface="+mn-ea"/>
              </a:rPr>
              <a:t>CAD</a:t>
            </a:r>
          </a:p>
          <a:p>
            <a:pPr eaLnBrk="1" hangingPunct="1">
              <a:lnSpc>
                <a:spcPts val="1200"/>
              </a:lnSpc>
              <a:buClr>
                <a:srgbClr val="008000"/>
              </a:buClr>
            </a:pPr>
            <a:r>
              <a:rPr lang="en-US" sz="1200" b="1" dirty="0">
                <a:solidFill>
                  <a:srgbClr val="008000"/>
                </a:solidFill>
                <a:latin typeface="Arial" charset="0"/>
                <a:ea typeface="+mn-ea"/>
              </a:rPr>
              <a:t>MNFLNG</a:t>
            </a:r>
          </a:p>
          <a:p>
            <a:pPr eaLnBrk="1" hangingPunct="1">
              <a:lnSpc>
                <a:spcPts val="1200"/>
              </a:lnSpc>
              <a:buClr>
                <a:srgbClr val="008000"/>
              </a:buClr>
            </a:pPr>
            <a:r>
              <a:rPr lang="en-US" sz="1200" b="1" dirty="0">
                <a:solidFill>
                  <a:srgbClr val="008000"/>
                </a:solidFill>
                <a:latin typeface="Arial" charset="0"/>
                <a:ea typeface="+mn-ea"/>
              </a:rPr>
              <a:t>HYDRLNG</a:t>
            </a:r>
          </a:p>
        </p:txBody>
      </p:sp>
      <p:sp>
        <p:nvSpPr>
          <p:cNvPr id="4169" name="TextBox 85"/>
          <p:cNvSpPr txBox="1">
            <a:spLocks noChangeArrowheads="1"/>
          </p:cNvSpPr>
          <p:nvPr/>
        </p:nvSpPr>
        <p:spPr bwMode="auto">
          <a:xfrm>
            <a:off x="3886200" y="4010025"/>
            <a:ext cx="133139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eaLnBrk="1" hangingPunct="1"/>
            <a:r>
              <a:rPr lang="en-US" sz="1000" b="1" dirty="0">
                <a:solidFill>
                  <a:srgbClr val="008000"/>
                </a:solidFill>
                <a:latin typeface="Arial" charset="0"/>
                <a:ea typeface="+mn-ea"/>
              </a:rPr>
              <a:t> </a:t>
            </a:r>
            <a:r>
              <a:rPr lang="en-US" sz="1200" b="1" dirty="0" smtClean="0">
                <a:solidFill>
                  <a:srgbClr val="008000"/>
                </a:solidFill>
                <a:latin typeface="Arial" charset="0"/>
                <a:ea typeface="+mn-ea"/>
              </a:rPr>
              <a:t>FMI, </a:t>
            </a:r>
            <a:r>
              <a:rPr lang="en-US" sz="1200" b="1" dirty="0" err="1" smtClean="0">
                <a:solidFill>
                  <a:srgbClr val="008000"/>
                </a:solidFill>
                <a:latin typeface="Arial" charset="0"/>
                <a:ea typeface="+mn-ea"/>
              </a:rPr>
              <a:t>Modelca</a:t>
            </a:r>
            <a:endParaRPr lang="en-US" sz="1200" b="1" dirty="0">
              <a:solidFill>
                <a:srgbClr val="008000"/>
              </a:solidFill>
              <a:latin typeface="Arial" charset="0"/>
              <a:ea typeface="+mn-ea"/>
            </a:endParaRPr>
          </a:p>
          <a:p>
            <a:pPr eaLnBrk="1" hangingPunct="1"/>
            <a:r>
              <a:rPr lang="en-US" sz="1200" b="1" dirty="0">
                <a:solidFill>
                  <a:srgbClr val="008000"/>
                </a:solidFill>
                <a:latin typeface="Arial" charset="0"/>
                <a:ea typeface="+mn-ea"/>
              </a:rPr>
              <a:t> </a:t>
            </a:r>
            <a:r>
              <a:rPr lang="en-US" sz="1200" b="1" dirty="0" smtClean="0">
                <a:solidFill>
                  <a:srgbClr val="008000"/>
                </a:solidFill>
                <a:latin typeface="Arial" charset="0"/>
                <a:ea typeface="+mn-ea"/>
              </a:rPr>
              <a:t>SL/SF, </a:t>
            </a:r>
            <a:r>
              <a:rPr lang="en-US" sz="1200" b="1" dirty="0" err="1" smtClean="0">
                <a:solidFill>
                  <a:srgbClr val="008000"/>
                </a:solidFill>
                <a:latin typeface="Arial" charset="0"/>
                <a:ea typeface="+mn-ea"/>
              </a:rPr>
              <a:t>TruTime</a:t>
            </a:r>
            <a:endParaRPr lang="en-US" sz="1200" b="1" dirty="0">
              <a:solidFill>
                <a:srgbClr val="008000"/>
              </a:solidFill>
              <a:latin typeface="Arial" charset="0"/>
              <a:ea typeface="+mn-ea"/>
            </a:endParaRPr>
          </a:p>
          <a:p>
            <a:pPr eaLnBrk="1" hangingPunct="1"/>
            <a:r>
              <a:rPr lang="en-US" sz="1200" b="1" dirty="0">
                <a:solidFill>
                  <a:srgbClr val="008000"/>
                </a:solidFill>
                <a:latin typeface="Arial" charset="0"/>
                <a:ea typeface="+mn-ea"/>
              </a:rPr>
              <a:t> NS-2</a:t>
            </a:r>
            <a:endParaRPr lang="en-US" sz="1400" dirty="0">
              <a:solidFill>
                <a:prstClr val="black"/>
              </a:solidFill>
              <a:ea typeface="+mn-ea"/>
            </a:endParaRPr>
          </a:p>
        </p:txBody>
      </p:sp>
      <p:sp>
        <p:nvSpPr>
          <p:cNvPr id="4170" name="TextBox 86"/>
          <p:cNvSpPr txBox="1">
            <a:spLocks noChangeArrowheads="1"/>
          </p:cNvSpPr>
          <p:nvPr/>
        </p:nvSpPr>
        <p:spPr bwMode="auto">
          <a:xfrm>
            <a:off x="5106988" y="4017963"/>
            <a:ext cx="1176925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eaLnBrk="1" hangingPunct="1"/>
            <a:r>
              <a:rPr lang="en-US" sz="1200" b="1" dirty="0" smtClean="0">
                <a:solidFill>
                  <a:srgbClr val="008000"/>
                </a:solidFill>
                <a:latin typeface="Arial" charset="0"/>
                <a:ea typeface="+mn-ea"/>
              </a:rPr>
              <a:t>SL/SF</a:t>
            </a:r>
          </a:p>
          <a:p>
            <a:pPr eaLnBrk="1" hangingPunct="1"/>
            <a:r>
              <a:rPr lang="en-US" sz="1200" b="1" dirty="0" smtClean="0">
                <a:solidFill>
                  <a:srgbClr val="008000"/>
                </a:solidFill>
                <a:latin typeface="Arial" charset="0"/>
                <a:ea typeface="+mn-ea"/>
              </a:rPr>
              <a:t>PCC, QRE</a:t>
            </a:r>
          </a:p>
          <a:p>
            <a:pPr eaLnBrk="1" hangingPunct="1"/>
            <a:r>
              <a:rPr lang="en-US" sz="1200" b="1" dirty="0" err="1" smtClean="0">
                <a:solidFill>
                  <a:srgbClr val="008000"/>
                </a:solidFill>
                <a:latin typeface="Arial" charset="0"/>
                <a:ea typeface="+mn-ea"/>
              </a:rPr>
              <a:t>HySAL</a:t>
            </a:r>
            <a:r>
              <a:rPr lang="en-US" sz="1200" b="1" dirty="0" smtClean="0">
                <a:solidFill>
                  <a:srgbClr val="008000"/>
                </a:solidFill>
                <a:latin typeface="Arial" charset="0"/>
                <a:ea typeface="+mn-ea"/>
              </a:rPr>
              <a:t>, PCTL</a:t>
            </a:r>
            <a:endParaRPr lang="en-US" sz="1200" b="1" dirty="0">
              <a:solidFill>
                <a:srgbClr val="008000"/>
              </a:solidFill>
              <a:latin typeface="Arial" charset="0"/>
              <a:ea typeface="+mn-ea"/>
            </a:endParaRPr>
          </a:p>
        </p:txBody>
      </p:sp>
      <p:sp>
        <p:nvSpPr>
          <p:cNvPr id="4171" name="TextBox 90"/>
          <p:cNvSpPr txBox="1">
            <a:spLocks noChangeArrowheads="1"/>
          </p:cNvSpPr>
          <p:nvPr/>
        </p:nvSpPr>
        <p:spPr bwMode="auto">
          <a:xfrm>
            <a:off x="6248400" y="4037013"/>
            <a:ext cx="1196161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eaLnBrk="1" hangingPunct="1">
              <a:lnSpc>
                <a:spcPts val="1200"/>
              </a:lnSpc>
              <a:buClr>
                <a:srgbClr val="008000"/>
              </a:buClr>
            </a:pPr>
            <a:r>
              <a:rPr lang="en-US" sz="1200" b="1" dirty="0" err="1" smtClean="0">
                <a:solidFill>
                  <a:srgbClr val="008000"/>
                </a:solidFill>
                <a:latin typeface="Arial" charset="0"/>
                <a:ea typeface="+mn-ea"/>
              </a:rPr>
              <a:t>Modlca,SL</a:t>
            </a:r>
            <a:r>
              <a:rPr lang="en-US" sz="1200" b="1" dirty="0" smtClean="0">
                <a:solidFill>
                  <a:srgbClr val="008000"/>
                </a:solidFill>
                <a:latin typeface="Arial" charset="0"/>
                <a:ea typeface="+mn-ea"/>
              </a:rPr>
              <a:t>/SF</a:t>
            </a:r>
            <a:endParaRPr lang="en-US" sz="1200" b="1" dirty="0">
              <a:solidFill>
                <a:srgbClr val="008000"/>
              </a:solidFill>
              <a:latin typeface="Arial" charset="0"/>
              <a:ea typeface="+mn-ea"/>
            </a:endParaRPr>
          </a:p>
          <a:p>
            <a:pPr eaLnBrk="1" hangingPunct="1">
              <a:lnSpc>
                <a:spcPts val="1200"/>
              </a:lnSpc>
              <a:buClr>
                <a:srgbClr val="008000"/>
              </a:buClr>
            </a:pPr>
            <a:r>
              <a:rPr lang="en-US" sz="1200" b="1" dirty="0">
                <a:solidFill>
                  <a:srgbClr val="008000"/>
                </a:solidFill>
                <a:latin typeface="Arial" charset="0"/>
                <a:ea typeface="+mn-ea"/>
              </a:rPr>
              <a:t>CAD</a:t>
            </a:r>
          </a:p>
          <a:p>
            <a:pPr eaLnBrk="1" hangingPunct="1">
              <a:lnSpc>
                <a:spcPts val="1200"/>
              </a:lnSpc>
              <a:buClr>
                <a:srgbClr val="008000"/>
              </a:buClr>
            </a:pPr>
            <a:r>
              <a:rPr lang="en-US" sz="1200" b="1" dirty="0">
                <a:solidFill>
                  <a:srgbClr val="008000"/>
                </a:solidFill>
                <a:latin typeface="Arial" charset="0"/>
                <a:ea typeface="+mn-ea"/>
              </a:rPr>
              <a:t>MNFLNG</a:t>
            </a:r>
          </a:p>
          <a:p>
            <a:pPr eaLnBrk="1" hangingPunct="1">
              <a:lnSpc>
                <a:spcPts val="1200"/>
              </a:lnSpc>
              <a:buClr>
                <a:srgbClr val="008000"/>
              </a:buClr>
            </a:pPr>
            <a:r>
              <a:rPr lang="en-US" sz="1200" b="1" dirty="0">
                <a:solidFill>
                  <a:srgbClr val="008000"/>
                </a:solidFill>
                <a:latin typeface="Arial" charset="0"/>
                <a:ea typeface="+mn-ea"/>
              </a:rPr>
              <a:t>HYDRLNG</a:t>
            </a:r>
          </a:p>
        </p:txBody>
      </p:sp>
      <p:sp>
        <p:nvSpPr>
          <p:cNvPr id="4172" name="TextBox 93"/>
          <p:cNvSpPr txBox="1">
            <a:spLocks noChangeArrowheads="1"/>
          </p:cNvSpPr>
          <p:nvPr/>
        </p:nvSpPr>
        <p:spPr bwMode="auto">
          <a:xfrm>
            <a:off x="1063625" y="2898775"/>
            <a:ext cx="1376363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eaLnBrk="1" hangingPunct="1"/>
            <a:r>
              <a:rPr lang="en-US" sz="1200">
                <a:solidFill>
                  <a:prstClr val="black"/>
                </a:solidFill>
                <a:latin typeface="Arial" charset="0"/>
                <a:ea typeface="+mn-ea"/>
              </a:rPr>
              <a:t>Rapid exploration</a:t>
            </a:r>
          </a:p>
        </p:txBody>
      </p:sp>
      <p:sp>
        <p:nvSpPr>
          <p:cNvPr id="4173" name="TextBox 94"/>
          <p:cNvSpPr txBox="1">
            <a:spLocks noChangeArrowheads="1"/>
          </p:cNvSpPr>
          <p:nvPr/>
        </p:nvSpPr>
        <p:spPr bwMode="auto">
          <a:xfrm>
            <a:off x="2801938" y="2900363"/>
            <a:ext cx="3502025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eaLnBrk="1" hangingPunct="1"/>
            <a:r>
              <a:rPr lang="en-US" sz="1200">
                <a:solidFill>
                  <a:prstClr val="black"/>
                </a:solidFill>
                <a:latin typeface="Arial" charset="0"/>
                <a:ea typeface="+mn-ea"/>
              </a:rPr>
              <a:t>Exploration with integrated optimization and V&amp;V</a:t>
            </a:r>
          </a:p>
        </p:txBody>
      </p:sp>
      <p:sp>
        <p:nvSpPr>
          <p:cNvPr id="4174" name="TextBox 95"/>
          <p:cNvSpPr txBox="1">
            <a:spLocks noChangeArrowheads="1"/>
          </p:cNvSpPr>
          <p:nvPr/>
        </p:nvSpPr>
        <p:spPr bwMode="auto">
          <a:xfrm>
            <a:off x="7783513" y="2767013"/>
            <a:ext cx="7366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eaLnBrk="1" hangingPunct="1">
              <a:lnSpc>
                <a:spcPts val="1200"/>
              </a:lnSpc>
            </a:pPr>
            <a:r>
              <a:rPr lang="en-US" sz="1200">
                <a:solidFill>
                  <a:prstClr val="black"/>
                </a:solidFill>
                <a:latin typeface="Arial" charset="0"/>
                <a:ea typeface="+mn-ea"/>
              </a:rPr>
              <a:t>Deep</a:t>
            </a:r>
            <a:br>
              <a:rPr lang="en-US" sz="1200">
                <a:solidFill>
                  <a:prstClr val="black"/>
                </a:solidFill>
                <a:latin typeface="Arial" charset="0"/>
                <a:ea typeface="+mn-ea"/>
              </a:rPr>
            </a:br>
            <a:r>
              <a:rPr lang="en-US" sz="1200">
                <a:solidFill>
                  <a:prstClr val="black"/>
                </a:solidFill>
                <a:latin typeface="Arial" charset="0"/>
                <a:ea typeface="+mn-ea"/>
              </a:rPr>
              <a:t>analysis</a:t>
            </a:r>
          </a:p>
        </p:txBody>
      </p:sp>
      <p:sp>
        <p:nvSpPr>
          <p:cNvPr id="4176" name="TextBox 97"/>
          <p:cNvSpPr txBox="1">
            <a:spLocks noChangeArrowheads="1"/>
          </p:cNvSpPr>
          <p:nvPr/>
        </p:nvSpPr>
        <p:spPr bwMode="auto">
          <a:xfrm>
            <a:off x="2978858" y="5538788"/>
            <a:ext cx="87876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eaLnBrk="1" hangingPunct="1"/>
            <a:r>
              <a:rPr lang="en-US" sz="1000" b="1" dirty="0">
                <a:solidFill>
                  <a:srgbClr val="008000"/>
                </a:solidFill>
                <a:latin typeface="Arial" charset="0"/>
                <a:ea typeface="+mn-ea"/>
              </a:rPr>
              <a:t> </a:t>
            </a:r>
            <a:r>
              <a:rPr lang="en-US" sz="1200" b="1" dirty="0" smtClean="0">
                <a:solidFill>
                  <a:srgbClr val="008000"/>
                </a:solidFill>
                <a:latin typeface="Arial" charset="0"/>
                <a:ea typeface="+mn-ea"/>
              </a:rPr>
              <a:t>Modelica</a:t>
            </a:r>
            <a:endParaRPr lang="en-US" sz="1200" b="1" dirty="0">
              <a:solidFill>
                <a:srgbClr val="008000"/>
              </a:solidFill>
              <a:latin typeface="Arial" charset="0"/>
              <a:ea typeface="+mn-ea"/>
            </a:endParaRPr>
          </a:p>
        </p:txBody>
      </p:sp>
      <p:sp>
        <p:nvSpPr>
          <p:cNvPr id="4177" name="TextBox 98"/>
          <p:cNvSpPr txBox="1">
            <a:spLocks noChangeArrowheads="1"/>
          </p:cNvSpPr>
          <p:nvPr/>
        </p:nvSpPr>
        <p:spPr bwMode="auto">
          <a:xfrm>
            <a:off x="3984625" y="5540375"/>
            <a:ext cx="843501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eaLnBrk="1" hangingPunct="1">
              <a:lnSpc>
                <a:spcPts val="1200"/>
              </a:lnSpc>
            </a:pPr>
            <a:r>
              <a:rPr lang="en-US" sz="1200" b="1" dirty="0" smtClean="0">
                <a:solidFill>
                  <a:srgbClr val="008000"/>
                </a:solidFill>
                <a:latin typeface="Arial" charset="0"/>
                <a:ea typeface="+mn-ea"/>
              </a:rPr>
              <a:t>Modelica</a:t>
            </a:r>
            <a:endParaRPr lang="en-US" sz="1200" b="1" dirty="0">
              <a:solidFill>
                <a:srgbClr val="008000"/>
              </a:solidFill>
              <a:latin typeface="Arial" charset="0"/>
              <a:ea typeface="+mn-ea"/>
            </a:endParaRPr>
          </a:p>
        </p:txBody>
      </p:sp>
      <p:sp>
        <p:nvSpPr>
          <p:cNvPr id="4178" name="TextBox 99"/>
          <p:cNvSpPr txBox="1">
            <a:spLocks noChangeArrowheads="1"/>
          </p:cNvSpPr>
          <p:nvPr/>
        </p:nvSpPr>
        <p:spPr bwMode="auto">
          <a:xfrm>
            <a:off x="6775450" y="5535613"/>
            <a:ext cx="160332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eaLnBrk="1" hangingPunct="1"/>
            <a:r>
              <a:rPr lang="en-US" sz="1000" b="1" dirty="0">
                <a:solidFill>
                  <a:srgbClr val="008000"/>
                </a:solidFill>
                <a:latin typeface="Arial" charset="0"/>
                <a:ea typeface="+mn-ea"/>
              </a:rPr>
              <a:t> </a:t>
            </a:r>
            <a:r>
              <a:rPr lang="en-US" sz="1200" b="1" dirty="0" smtClean="0">
                <a:solidFill>
                  <a:srgbClr val="008000"/>
                </a:solidFill>
                <a:latin typeface="Arial" charset="0"/>
                <a:ea typeface="+mn-ea"/>
              </a:rPr>
              <a:t>Modelica </a:t>
            </a:r>
            <a:r>
              <a:rPr lang="en-US" sz="1200" b="1" dirty="0" err="1" smtClean="0">
                <a:solidFill>
                  <a:srgbClr val="008000"/>
                </a:solidFill>
                <a:latin typeface="Arial" charset="0"/>
                <a:ea typeface="+mn-ea"/>
              </a:rPr>
              <a:t>TrueTime</a:t>
            </a:r>
            <a:endParaRPr lang="en-US" sz="1200" b="1" dirty="0">
              <a:solidFill>
                <a:srgbClr val="008000"/>
              </a:solidFill>
              <a:latin typeface="Arial" charset="0"/>
              <a:ea typeface="+mn-ea"/>
            </a:endParaRPr>
          </a:p>
        </p:txBody>
      </p:sp>
      <p:sp>
        <p:nvSpPr>
          <p:cNvPr id="4179" name="TextBox 100"/>
          <p:cNvSpPr txBox="1">
            <a:spLocks noChangeArrowheads="1"/>
          </p:cNvSpPr>
          <p:nvPr/>
        </p:nvSpPr>
        <p:spPr bwMode="auto">
          <a:xfrm>
            <a:off x="5227264" y="5410864"/>
            <a:ext cx="82586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eaLnBrk="1" hangingPunct="1"/>
            <a:r>
              <a:rPr lang="en-US" sz="1200" b="1" dirty="0" smtClean="0">
                <a:solidFill>
                  <a:srgbClr val="008000"/>
                </a:solidFill>
                <a:latin typeface="Arial" charset="0"/>
                <a:ea typeface="+mn-ea"/>
              </a:rPr>
              <a:t>PCC/QR/</a:t>
            </a:r>
          </a:p>
          <a:p>
            <a:pPr eaLnBrk="1" hangingPunct="1"/>
            <a:r>
              <a:rPr lang="en-US" sz="1200" b="1" dirty="0" smtClean="0">
                <a:solidFill>
                  <a:srgbClr val="008000"/>
                </a:solidFill>
                <a:latin typeface="Arial" charset="0"/>
                <a:ea typeface="+mn-ea"/>
              </a:rPr>
              <a:t>RA/SIFT</a:t>
            </a:r>
            <a:endParaRPr lang="en-US" sz="1200" b="1" dirty="0">
              <a:solidFill>
                <a:srgbClr val="008000"/>
              </a:solidFill>
              <a:latin typeface="Arial" charset="0"/>
              <a:ea typeface="+mn-ea"/>
            </a:endParaRPr>
          </a:p>
        </p:txBody>
      </p:sp>
      <p:sp>
        <p:nvSpPr>
          <p:cNvPr id="102" name="Rectangle 101"/>
          <p:cNvSpPr/>
          <p:nvPr/>
        </p:nvSpPr>
        <p:spPr>
          <a:xfrm>
            <a:off x="1699480" y="5470525"/>
            <a:ext cx="6788150" cy="350837"/>
          </a:xfrm>
          <a:prstGeom prst="rect">
            <a:avLst/>
          </a:prstGeom>
          <a:solidFill>
            <a:srgbClr val="339966">
              <a:alpha val="1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103" name="Rectangle 102"/>
          <p:cNvSpPr/>
          <p:nvPr/>
        </p:nvSpPr>
        <p:spPr>
          <a:xfrm>
            <a:off x="2851150" y="6026150"/>
            <a:ext cx="5634038" cy="658813"/>
          </a:xfrm>
          <a:prstGeom prst="rect">
            <a:avLst/>
          </a:prstGeom>
          <a:solidFill>
            <a:srgbClr val="339966">
              <a:alpha val="1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4182" name="TextBox 103"/>
          <p:cNvSpPr txBox="1">
            <a:spLocks noChangeArrowheads="1"/>
          </p:cNvSpPr>
          <p:nvPr/>
        </p:nvSpPr>
        <p:spPr bwMode="auto">
          <a:xfrm>
            <a:off x="6550025" y="2454275"/>
            <a:ext cx="1050925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eaLnBrk="1" hangingPunct="1"/>
            <a:r>
              <a:rPr lang="en-US" sz="1000">
                <a:solidFill>
                  <a:prstClr val="black"/>
                </a:solidFill>
                <a:latin typeface="Arial" charset="0"/>
                <a:ea typeface="+mn-ea"/>
              </a:rPr>
              <a:t>Physics-based </a:t>
            </a:r>
          </a:p>
        </p:txBody>
      </p:sp>
      <p:sp>
        <p:nvSpPr>
          <p:cNvPr id="4183" name="TextBox 104"/>
          <p:cNvSpPr txBox="1">
            <a:spLocks noChangeArrowheads="1"/>
          </p:cNvSpPr>
          <p:nvPr/>
        </p:nvSpPr>
        <p:spPr bwMode="auto">
          <a:xfrm>
            <a:off x="6388100" y="2813050"/>
            <a:ext cx="1292225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eaLnBrk="1" hangingPunct="1"/>
            <a:r>
              <a:rPr lang="en-US" sz="1000">
                <a:solidFill>
                  <a:prstClr val="black"/>
                </a:solidFill>
                <a:latin typeface="Arial" charset="0"/>
                <a:ea typeface="+mn-ea"/>
              </a:rPr>
              <a:t>Structure/CAD/Mfg </a:t>
            </a:r>
          </a:p>
        </p:txBody>
      </p:sp>
      <p:sp>
        <p:nvSpPr>
          <p:cNvPr id="4184" name="TextBox 105"/>
          <p:cNvSpPr txBox="1">
            <a:spLocks noChangeArrowheads="1"/>
          </p:cNvSpPr>
          <p:nvPr/>
        </p:nvSpPr>
        <p:spPr bwMode="auto">
          <a:xfrm>
            <a:off x="6754813" y="2089150"/>
            <a:ext cx="427037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eaLnBrk="1" hangingPunct="1"/>
            <a:r>
              <a:rPr lang="en-US" sz="1000">
                <a:solidFill>
                  <a:prstClr val="black"/>
                </a:solidFill>
                <a:latin typeface="Arial" charset="0"/>
                <a:ea typeface="+mn-ea"/>
              </a:rPr>
              <a:t>SW 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3508375" y="3848100"/>
            <a:ext cx="3119438" cy="1301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3446463" y="3814763"/>
            <a:ext cx="3257550" cy="254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050" b="1" dirty="0">
                <a:solidFill>
                  <a:srgbClr val="008000"/>
                </a:solidFill>
                <a:latin typeface="Arial" pitchFamily="34" charset="0"/>
                <a:ea typeface="+mn-ea"/>
                <a:cs typeface="Arial" pitchFamily="34" charset="0"/>
              </a:rPr>
              <a:t>Fully integrated/interfaced “external” languages</a:t>
            </a:r>
          </a:p>
        </p:txBody>
      </p:sp>
      <p:sp>
        <p:nvSpPr>
          <p:cNvPr id="110" name="Rectangle 109"/>
          <p:cNvSpPr/>
          <p:nvPr/>
        </p:nvSpPr>
        <p:spPr>
          <a:xfrm>
            <a:off x="4525963" y="5372100"/>
            <a:ext cx="1068387" cy="968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111" name="TextBox 110"/>
          <p:cNvSpPr txBox="1"/>
          <p:nvPr/>
        </p:nvSpPr>
        <p:spPr>
          <a:xfrm>
            <a:off x="4451350" y="5297488"/>
            <a:ext cx="1244600" cy="254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050" b="1" dirty="0">
                <a:solidFill>
                  <a:srgbClr val="008000"/>
                </a:solidFill>
                <a:latin typeface="Arial" pitchFamily="34" charset="0"/>
                <a:ea typeface="+mn-ea"/>
                <a:cs typeface="Arial" pitchFamily="34" charset="0"/>
              </a:rPr>
              <a:t>“External” Tools</a:t>
            </a:r>
          </a:p>
        </p:txBody>
      </p:sp>
      <p:sp>
        <p:nvSpPr>
          <p:cNvPr id="112" name="Rectangle 111"/>
          <p:cNvSpPr/>
          <p:nvPr/>
        </p:nvSpPr>
        <p:spPr>
          <a:xfrm>
            <a:off x="5157788" y="5972175"/>
            <a:ext cx="1066800" cy="1031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113" name="TextBox 112"/>
          <p:cNvSpPr txBox="1"/>
          <p:nvPr/>
        </p:nvSpPr>
        <p:spPr>
          <a:xfrm>
            <a:off x="5078413" y="5905500"/>
            <a:ext cx="1246187" cy="254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050" b="1" dirty="0">
                <a:solidFill>
                  <a:srgbClr val="008000"/>
                </a:solidFill>
                <a:latin typeface="Arial" pitchFamily="34" charset="0"/>
                <a:ea typeface="+mn-ea"/>
                <a:cs typeface="Arial" pitchFamily="34" charset="0"/>
              </a:rPr>
              <a:t>“External” Tools</a:t>
            </a:r>
          </a:p>
        </p:txBody>
      </p:sp>
      <p:sp>
        <p:nvSpPr>
          <p:cNvPr id="114" name="Rectangle 113"/>
          <p:cNvSpPr/>
          <p:nvPr/>
        </p:nvSpPr>
        <p:spPr>
          <a:xfrm>
            <a:off x="376239" y="-38100"/>
            <a:ext cx="712311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800" b="1" i="1" kern="0" dirty="0">
                <a:solidFill>
                  <a:srgbClr val="000000"/>
                </a:solidFill>
                <a:latin typeface="Tahoma"/>
                <a:ea typeface="+mn-ea"/>
              </a:rPr>
              <a:t>Demonstrated Model and Tool Integration for Complex Design</a:t>
            </a:r>
            <a:endParaRPr lang="en-US" sz="1600" dirty="0">
              <a:solidFill>
                <a:prstClr val="black"/>
              </a:solidFill>
              <a:latin typeface="Arial" charset="0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46126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CS1: Create Cyber Component</a:t>
            </a:r>
            <a:br>
              <a:rPr lang="en-US" sz="3200" dirty="0" smtClean="0"/>
            </a:br>
            <a:r>
              <a:rPr lang="en-US" sz="3200" dirty="0" smtClean="0"/>
              <a:t>(Controller) Ideal Behavior</a:t>
            </a: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AA57D-7290-43B7-9CE1-2BE8AFF1B705}" type="slidenum">
              <a:rPr lang="en-US" smtClean="0"/>
              <a:pPr/>
              <a:t>60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2259148"/>
            <a:ext cx="6681072" cy="4192452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 bwMode="auto">
          <a:xfrm>
            <a:off x="8205072" y="1295807"/>
            <a:ext cx="609600" cy="532993"/>
          </a:xfrm>
          <a:prstGeom prst="ellipse">
            <a:avLst/>
          </a:prstGeom>
          <a:solidFill>
            <a:srgbClr val="00B0F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OCT</a:t>
            </a:r>
          </a:p>
        </p:txBody>
      </p:sp>
    </p:spTree>
    <p:extLst>
      <p:ext uri="{BB962C8B-B14F-4D97-AF65-F5344CB8AC3E}">
        <p14:creationId xmlns:p14="http://schemas.microsoft.com/office/powerpoint/2010/main" val="878716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AS1: Combined Cyber/Physical Simulation (Ideal)</a:t>
            </a: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AA57D-7290-43B7-9CE1-2BE8AFF1B705}" type="slidenum">
              <a:rPr lang="en-US" smtClean="0"/>
              <a:pPr/>
              <a:t>61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0" y="2267657"/>
            <a:ext cx="5986578" cy="4399862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 bwMode="auto">
          <a:xfrm>
            <a:off x="8205072" y="1372007"/>
            <a:ext cx="609600" cy="532993"/>
          </a:xfrm>
          <a:prstGeom prst="ellipse">
            <a:avLst/>
          </a:prstGeom>
          <a:solidFill>
            <a:srgbClr val="00B0F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OCT</a:t>
            </a:r>
          </a:p>
        </p:txBody>
      </p:sp>
    </p:spTree>
    <p:extLst>
      <p:ext uri="{BB962C8B-B14F-4D97-AF65-F5344CB8AC3E}">
        <p14:creationId xmlns:p14="http://schemas.microsoft.com/office/powerpoint/2010/main" val="518697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SC3: Synthesize Software Deployment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AA57D-7290-43B7-9CE1-2BE8AFF1B705}" type="slidenum">
              <a:rPr lang="en-US" smtClean="0"/>
              <a:pPr/>
              <a:t>62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2011" y="2819400"/>
            <a:ext cx="4879975" cy="3848100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 bwMode="auto">
          <a:xfrm>
            <a:off x="8205072" y="1306440"/>
            <a:ext cx="609600" cy="532993"/>
          </a:xfrm>
          <a:prstGeom prst="ellipse">
            <a:avLst/>
          </a:prstGeom>
          <a:solidFill>
            <a:srgbClr val="00B0F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OCT</a:t>
            </a:r>
          </a:p>
        </p:txBody>
      </p:sp>
    </p:spTree>
    <p:extLst>
      <p:ext uri="{BB962C8B-B14F-4D97-AF65-F5344CB8AC3E}">
        <p14:creationId xmlns:p14="http://schemas.microsoft.com/office/powerpoint/2010/main" val="161101904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AS2: Combined Cyber/Physical Simulation (Actual)</a:t>
            </a: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AA57D-7290-43B7-9CE1-2BE8AFF1B705}" type="slidenum">
              <a:rPr lang="en-US" smtClean="0"/>
              <a:pPr/>
              <a:t>63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2245572"/>
            <a:ext cx="6193317" cy="4403616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 bwMode="auto">
          <a:xfrm>
            <a:off x="8205072" y="1295807"/>
            <a:ext cx="609600" cy="532993"/>
          </a:xfrm>
          <a:prstGeom prst="ellipse">
            <a:avLst/>
          </a:prstGeom>
          <a:solidFill>
            <a:srgbClr val="00B0F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OCT</a:t>
            </a:r>
          </a:p>
        </p:txBody>
      </p:sp>
    </p:spTree>
    <p:extLst>
      <p:ext uri="{BB962C8B-B14F-4D97-AF65-F5344CB8AC3E}">
        <p14:creationId xmlns:p14="http://schemas.microsoft.com/office/powerpoint/2010/main" val="1578385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Development Tasks to BETA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295400"/>
            <a:ext cx="7924800" cy="4876800"/>
          </a:xfrm>
        </p:spPr>
        <p:txBody>
          <a:bodyPr/>
          <a:lstStyle/>
          <a:p>
            <a:r>
              <a:rPr lang="en-US" sz="1800" dirty="0" smtClean="0"/>
              <a:t>Language Tasks</a:t>
            </a:r>
          </a:p>
          <a:p>
            <a:pPr lvl="1"/>
            <a:r>
              <a:rPr lang="en-US" sz="1600" dirty="0" smtClean="0"/>
              <a:t>C2M2L Model Dependent</a:t>
            </a:r>
          </a:p>
          <a:p>
            <a:pPr lvl="2"/>
            <a:r>
              <a:rPr lang="en-US" sz="1400" dirty="0" smtClean="0"/>
              <a:t>Phenomena/Abstraction/Fidelity</a:t>
            </a:r>
          </a:p>
          <a:p>
            <a:pPr lvl="2"/>
            <a:r>
              <a:rPr lang="en-US" sz="1400" dirty="0" smtClean="0"/>
              <a:t>Physical Port Types &amp; Signal Busses</a:t>
            </a:r>
          </a:p>
          <a:p>
            <a:pPr lvl="2"/>
            <a:r>
              <a:rPr lang="en-US" sz="1400" dirty="0" smtClean="0"/>
              <a:t>Environment </a:t>
            </a:r>
            <a:r>
              <a:rPr lang="en-US" sz="1400" dirty="0"/>
              <a:t>&amp; </a:t>
            </a:r>
            <a:r>
              <a:rPr lang="en-US" sz="1400" dirty="0" smtClean="0"/>
              <a:t>Media</a:t>
            </a:r>
          </a:p>
          <a:p>
            <a:pPr lvl="1"/>
            <a:r>
              <a:rPr lang="en-US" sz="1600" dirty="0" smtClean="0"/>
              <a:t>Analysis-Driven</a:t>
            </a:r>
          </a:p>
          <a:p>
            <a:pPr lvl="2"/>
            <a:r>
              <a:rPr lang="en-US" sz="1400" dirty="0" smtClean="0"/>
              <a:t>Mobility – Kinematic Joints</a:t>
            </a:r>
          </a:p>
          <a:p>
            <a:r>
              <a:rPr lang="en-US" sz="1800" dirty="0" smtClean="0"/>
              <a:t>Interface/Exchange Tools</a:t>
            </a:r>
          </a:p>
          <a:p>
            <a:pPr lvl="1"/>
            <a:r>
              <a:rPr lang="en-US" sz="1600" dirty="0" smtClean="0"/>
              <a:t>DDP Import/Export</a:t>
            </a:r>
          </a:p>
          <a:p>
            <a:pPr lvl="1"/>
            <a:r>
              <a:rPr lang="en-US" sz="1600" dirty="0" smtClean="0"/>
              <a:t>Vehicle Forge Integration</a:t>
            </a:r>
          </a:p>
          <a:p>
            <a:r>
              <a:rPr lang="en-US" sz="1800" dirty="0" smtClean="0"/>
              <a:t>Analysis &amp; Composition Tools</a:t>
            </a:r>
          </a:p>
          <a:p>
            <a:pPr lvl="1"/>
            <a:r>
              <a:rPr lang="en-US" sz="1400" dirty="0" smtClean="0"/>
              <a:t>Dynamics Refinement</a:t>
            </a:r>
          </a:p>
          <a:p>
            <a:pPr lvl="1"/>
            <a:r>
              <a:rPr lang="en-US" sz="1400" dirty="0" smtClean="0"/>
              <a:t>FEA Extension to Thermal</a:t>
            </a:r>
          </a:p>
          <a:p>
            <a:pPr lvl="1"/>
            <a:r>
              <a:rPr lang="en-US" sz="1400" dirty="0" smtClean="0"/>
              <a:t>PET/MDAO</a:t>
            </a:r>
          </a:p>
          <a:p>
            <a:pPr lvl="1"/>
            <a:r>
              <a:rPr lang="en-US" sz="1400" dirty="0" smtClean="0"/>
              <a:t>Modelica Evolution</a:t>
            </a:r>
          </a:p>
          <a:p>
            <a:pPr lvl="1"/>
            <a:r>
              <a:rPr lang="en-US" sz="1400" dirty="0" smtClean="0"/>
              <a:t>Cyber Generation</a:t>
            </a:r>
          </a:p>
          <a:p>
            <a:pPr lvl="1"/>
            <a:r>
              <a:rPr lang="en-US" sz="1400" dirty="0" smtClean="0"/>
              <a:t>Verification</a:t>
            </a:r>
          </a:p>
          <a:p>
            <a:pPr lvl="1"/>
            <a:r>
              <a:rPr lang="en-US" sz="1400" dirty="0" smtClean="0"/>
              <a:t>Visualization</a:t>
            </a:r>
            <a:endParaRPr lang="en-US" sz="1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AA57D-7290-43B7-9CE1-2BE8AFF1B705}" type="slidenum">
              <a:rPr lang="en-US" smtClean="0"/>
              <a:pPr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25645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" y="1752600"/>
            <a:ext cx="9120653" cy="502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WBS REVIEW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AA57D-7290-43B7-9CE1-2BE8AFF1B705}" type="slidenum">
              <a:rPr lang="en-US" smtClean="0"/>
              <a:pPr/>
              <a:t>65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353175" y="3200400"/>
            <a:ext cx="2895285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pPr algn="ctr"/>
            <a:r>
              <a:rPr lang="en-US" sz="3200" b="1" cap="none" spc="0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Live Review of  </a:t>
            </a:r>
          </a:p>
          <a:p>
            <a:pPr algn="ctr"/>
            <a:r>
              <a:rPr lang="en-US" sz="3200" b="1" cap="none" spc="0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MS PROJECT </a:t>
            </a:r>
          </a:p>
          <a:p>
            <a:pPr algn="ctr"/>
            <a:r>
              <a:rPr lang="en-US" sz="3200" b="1" cap="none" spc="0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FILE</a:t>
            </a:r>
          </a:p>
        </p:txBody>
      </p:sp>
    </p:spTree>
    <p:extLst>
      <p:ext uri="{BB962C8B-B14F-4D97-AF65-F5344CB8AC3E}">
        <p14:creationId xmlns:p14="http://schemas.microsoft.com/office/powerpoint/2010/main" val="138883694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Release / Beta Testing Plan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5581650"/>
            <a:ext cx="1905000" cy="457200"/>
          </a:xfrm>
        </p:spPr>
        <p:txBody>
          <a:bodyPr/>
          <a:lstStyle/>
          <a:p>
            <a:fld id="{148AA57D-7290-43B7-9CE1-2BE8AFF1B705}" type="slidenum">
              <a:rPr lang="en-US" smtClean="0"/>
              <a:pPr/>
              <a:t>66</a:t>
            </a:fld>
            <a:endParaRPr lang="en-US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90650"/>
            <a:ext cx="8975906" cy="449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ight Arrow 2"/>
          <p:cNvSpPr/>
          <p:nvPr/>
        </p:nvSpPr>
        <p:spPr bwMode="auto">
          <a:xfrm rot="16200000">
            <a:off x="4171950" y="4019549"/>
            <a:ext cx="990600" cy="457200"/>
          </a:xfrm>
          <a:prstGeom prst="rightArrow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charset="0"/>
              </a:rPr>
              <a:t>Dev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charset="0"/>
              </a:rPr>
              <a:t> Release</a:t>
            </a:r>
          </a:p>
        </p:txBody>
      </p:sp>
      <p:sp>
        <p:nvSpPr>
          <p:cNvPr id="8" name="Right Arrow 7"/>
          <p:cNvSpPr/>
          <p:nvPr/>
        </p:nvSpPr>
        <p:spPr bwMode="auto">
          <a:xfrm rot="16200000">
            <a:off x="4914900" y="4324350"/>
            <a:ext cx="990600" cy="457200"/>
          </a:xfrm>
          <a:prstGeom prst="rightArrow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 smtClean="0">
                <a:solidFill>
                  <a:schemeClr val="bg1"/>
                </a:solidFill>
              </a:rPr>
              <a:t>Trial BETA</a:t>
            </a:r>
            <a:endParaRPr kumimoji="0" lang="en-US" sz="12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Times New Roman" charset="0"/>
            </a:endParaRPr>
          </a:p>
        </p:txBody>
      </p:sp>
      <p:sp>
        <p:nvSpPr>
          <p:cNvPr id="9" name="Right Arrow 8"/>
          <p:cNvSpPr/>
          <p:nvPr/>
        </p:nvSpPr>
        <p:spPr bwMode="auto">
          <a:xfrm rot="16200000">
            <a:off x="5257800" y="4705349"/>
            <a:ext cx="990600" cy="457200"/>
          </a:xfrm>
          <a:prstGeom prst="rightArrow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 smtClean="0">
                <a:solidFill>
                  <a:schemeClr val="bg1"/>
                </a:solidFill>
              </a:rPr>
              <a:t>BETA 1</a:t>
            </a:r>
            <a:endParaRPr kumimoji="0" lang="en-US" sz="12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Times New Roman" charset="0"/>
            </a:endParaRPr>
          </a:p>
        </p:txBody>
      </p:sp>
      <p:sp>
        <p:nvSpPr>
          <p:cNvPr id="10" name="Right Arrow 9"/>
          <p:cNvSpPr/>
          <p:nvPr/>
        </p:nvSpPr>
        <p:spPr bwMode="auto">
          <a:xfrm rot="5400000">
            <a:off x="7353300" y="4095750"/>
            <a:ext cx="990600" cy="457200"/>
          </a:xfrm>
          <a:prstGeom prst="rightArrow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 smtClean="0">
                <a:solidFill>
                  <a:schemeClr val="bg1"/>
                </a:solidFill>
              </a:rPr>
              <a:t>Go Live Rev</a:t>
            </a:r>
          </a:p>
        </p:txBody>
      </p:sp>
      <p:sp>
        <p:nvSpPr>
          <p:cNvPr id="11" name="Right Arrow 10"/>
          <p:cNvSpPr/>
          <p:nvPr/>
        </p:nvSpPr>
        <p:spPr bwMode="auto">
          <a:xfrm rot="15640342">
            <a:off x="5600700" y="4914900"/>
            <a:ext cx="990600" cy="457200"/>
          </a:xfrm>
          <a:prstGeom prst="rightArrow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charset="0"/>
              </a:rPr>
              <a:t>Dev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charset="0"/>
              </a:rPr>
              <a:t> Release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67919" y="6248400"/>
            <a:ext cx="73616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 smtClean="0">
                <a:latin typeface="+mj-lt"/>
              </a:rPr>
              <a:t>August Development = Release 0.9,       October Release = 1.0</a:t>
            </a:r>
            <a:endParaRPr lang="en-US" sz="2000" i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5745119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ISIS META Build System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Continuous/Automated Build &amp; Tests of:</a:t>
            </a:r>
          </a:p>
          <a:p>
            <a:pPr lvl="1"/>
            <a:r>
              <a:rPr lang="en-US" dirty="0" smtClean="0"/>
              <a:t>META Tools</a:t>
            </a:r>
          </a:p>
          <a:p>
            <a:pPr lvl="1"/>
            <a:r>
              <a:rPr lang="en-US" dirty="0" err="1" smtClean="0"/>
              <a:t>Modelica</a:t>
            </a:r>
            <a:r>
              <a:rPr lang="en-US" dirty="0" smtClean="0"/>
              <a:t> Tools</a:t>
            </a:r>
          </a:p>
          <a:p>
            <a:pPr lvl="1"/>
            <a:r>
              <a:rPr lang="en-US" dirty="0" smtClean="0"/>
              <a:t>Models &amp; </a:t>
            </a:r>
          </a:p>
          <a:p>
            <a:pPr lvl="1"/>
            <a:r>
              <a:rPr lang="en-US" dirty="0" smtClean="0"/>
              <a:t>Test Benches</a:t>
            </a:r>
          </a:p>
          <a:p>
            <a:r>
              <a:rPr lang="en-US" dirty="0" smtClean="0"/>
              <a:t>Regression Tests of:</a:t>
            </a:r>
          </a:p>
          <a:p>
            <a:pPr lvl="1"/>
            <a:r>
              <a:rPr lang="en-US" dirty="0" smtClean="0"/>
              <a:t>Tools Vs. Models</a:t>
            </a:r>
          </a:p>
          <a:p>
            <a:pPr lvl="1"/>
            <a:r>
              <a:rPr lang="en-US" dirty="0" smtClean="0"/>
              <a:t>Infrastructure Vs. Models</a:t>
            </a:r>
          </a:p>
          <a:p>
            <a:pPr lvl="1"/>
            <a:r>
              <a:rPr lang="en-US" dirty="0" smtClean="0"/>
              <a:t>Models Vs. Test Benches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AA57D-7290-43B7-9CE1-2BE8AFF1B705}" type="slidenum">
              <a:rPr lang="en-US" smtClean="0"/>
              <a:pPr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6722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Scoreboard Page for Build System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AA57D-7290-43B7-9CE1-2BE8AFF1B705}" type="slidenum">
              <a:rPr lang="en-US" smtClean="0"/>
              <a:pPr/>
              <a:t>68</a:t>
            </a:fld>
            <a:endParaRPr lang="en-US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47800"/>
            <a:ext cx="9067800" cy="5345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1193616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Risks and Dependencies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95400"/>
            <a:ext cx="7772400" cy="4648200"/>
          </a:xfrm>
        </p:spPr>
        <p:txBody>
          <a:bodyPr/>
          <a:lstStyle/>
          <a:p>
            <a:r>
              <a:rPr lang="en-US" sz="2000" dirty="0" smtClean="0"/>
              <a:t>C2M2L TA1 Models</a:t>
            </a:r>
          </a:p>
          <a:p>
            <a:pPr lvl="1"/>
            <a:r>
              <a:rPr lang="en-US" sz="1800" dirty="0" smtClean="0"/>
              <a:t>New Features: e.g. Port Types, Environments</a:t>
            </a:r>
          </a:p>
          <a:p>
            <a:pPr lvl="1"/>
            <a:r>
              <a:rPr lang="en-US" sz="1800" dirty="0" smtClean="0"/>
              <a:t>Phenomena Specification Mechanism</a:t>
            </a:r>
          </a:p>
          <a:p>
            <a:pPr lvl="1"/>
            <a:r>
              <a:rPr lang="en-US" sz="1800" dirty="0" err="1" smtClean="0"/>
              <a:t>OpenModelica</a:t>
            </a:r>
            <a:r>
              <a:rPr lang="en-US" sz="1800" dirty="0" smtClean="0"/>
              <a:t> Compatibility</a:t>
            </a:r>
          </a:p>
          <a:p>
            <a:pPr lvl="2"/>
            <a:r>
              <a:rPr lang="en-US" sz="1600" dirty="0" smtClean="0"/>
              <a:t>Models and OM are both Moving Targets</a:t>
            </a:r>
          </a:p>
          <a:p>
            <a:pPr lvl="1"/>
            <a:r>
              <a:rPr lang="en-US" sz="1800" dirty="0" smtClean="0"/>
              <a:t>Scaling of Exec Time</a:t>
            </a:r>
            <a:endParaRPr lang="en-US" sz="1800" dirty="0"/>
          </a:p>
          <a:p>
            <a:r>
              <a:rPr lang="en-US" sz="2000" dirty="0" smtClean="0"/>
              <a:t>Seed Designs</a:t>
            </a:r>
          </a:p>
          <a:p>
            <a:pPr lvl="1"/>
            <a:r>
              <a:rPr lang="en-US" sz="1800" dirty="0" smtClean="0"/>
              <a:t>Model Links</a:t>
            </a:r>
          </a:p>
          <a:p>
            <a:r>
              <a:rPr lang="en-US" sz="2000" dirty="0" smtClean="0"/>
              <a:t>Test Benches</a:t>
            </a:r>
          </a:p>
          <a:p>
            <a:pPr lvl="1"/>
            <a:r>
              <a:rPr lang="en-US" sz="1800" dirty="0" smtClean="0"/>
              <a:t>Complexity/Execution Time</a:t>
            </a:r>
          </a:p>
          <a:p>
            <a:pPr lvl="1"/>
            <a:r>
              <a:rPr lang="en-US" sz="1800" dirty="0" smtClean="0"/>
              <a:t>Map To Tools</a:t>
            </a:r>
          </a:p>
          <a:p>
            <a:r>
              <a:rPr lang="en-US" sz="2000" dirty="0" smtClean="0"/>
              <a:t>Environmental Models</a:t>
            </a:r>
          </a:p>
          <a:p>
            <a:r>
              <a:rPr lang="en-US" sz="2000" dirty="0" err="1" smtClean="0"/>
              <a:t>OpenModelica</a:t>
            </a:r>
            <a:r>
              <a:rPr lang="en-US" sz="2000" dirty="0" smtClean="0"/>
              <a:t> Progress</a:t>
            </a:r>
          </a:p>
          <a:p>
            <a:r>
              <a:rPr lang="en-US" sz="2000" dirty="0" smtClean="0"/>
              <a:t>Vehicle Forge Coupling</a:t>
            </a:r>
          </a:p>
          <a:p>
            <a:r>
              <a:rPr lang="en-US" sz="2000" dirty="0" smtClean="0"/>
              <a:t>Design Space Sufficiently Large </a:t>
            </a:r>
          </a:p>
          <a:p>
            <a:r>
              <a:rPr lang="en-US" sz="2000" dirty="0" smtClean="0"/>
              <a:t>Lack of Cyber Design Space</a:t>
            </a:r>
          </a:p>
          <a:p>
            <a:pPr lvl="1"/>
            <a:endParaRPr lang="en-US" sz="18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AA57D-7290-43B7-9CE1-2BE8AFF1B705}" type="slidenum">
              <a:rPr lang="en-US" smtClean="0"/>
              <a:pPr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0690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Rounded Rectangle 253"/>
          <p:cNvSpPr/>
          <p:nvPr/>
        </p:nvSpPr>
        <p:spPr>
          <a:xfrm>
            <a:off x="4823041" y="3153162"/>
            <a:ext cx="228600" cy="381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prstClr val="white"/>
                </a:solidFill>
              </a:rPr>
              <a:t>D</a:t>
            </a:r>
          </a:p>
        </p:txBody>
      </p:sp>
      <p:sp>
        <p:nvSpPr>
          <p:cNvPr id="32" name="Flowchart: Predefined Process 31"/>
          <p:cNvSpPr/>
          <p:nvPr/>
        </p:nvSpPr>
        <p:spPr>
          <a:xfrm>
            <a:off x="5294066" y="3173180"/>
            <a:ext cx="1760609" cy="400050"/>
          </a:xfrm>
          <a:prstGeom prst="flowChartPredefinedProcess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600" dirty="0" smtClean="0">
                <a:solidFill>
                  <a:prstClr val="black"/>
                </a:solidFill>
              </a:rPr>
              <a:t>Other CAD (TBD)</a:t>
            </a:r>
            <a:endParaRPr lang="en-US" sz="1600" dirty="0">
              <a:solidFill>
                <a:prstClr val="black"/>
              </a:solidFill>
            </a:endParaRPr>
          </a:p>
        </p:txBody>
      </p:sp>
      <p:sp>
        <p:nvSpPr>
          <p:cNvPr id="89" name="Flowchart: Predefined Process 88"/>
          <p:cNvSpPr/>
          <p:nvPr/>
        </p:nvSpPr>
        <p:spPr>
          <a:xfrm>
            <a:off x="5281563" y="2085391"/>
            <a:ext cx="1981200" cy="647700"/>
          </a:xfrm>
          <a:prstGeom prst="flowChartPredefinedProcess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600" dirty="0" smtClean="0">
                <a:solidFill>
                  <a:prstClr val="black"/>
                </a:solidFill>
              </a:rPr>
              <a:t>Simulink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600" dirty="0" smtClean="0">
                <a:solidFill>
                  <a:prstClr val="black"/>
                </a:solidFill>
              </a:rPr>
              <a:t> / </a:t>
            </a:r>
            <a:r>
              <a:rPr lang="en-US" sz="1600" dirty="0" err="1" smtClean="0">
                <a:solidFill>
                  <a:prstClr val="black"/>
                </a:solidFill>
              </a:rPr>
              <a:t>Dymola</a:t>
            </a:r>
            <a:endParaRPr lang="en-US" sz="1600" dirty="0">
              <a:solidFill>
                <a:prstClr val="black"/>
              </a:solidFill>
            </a:endParaRPr>
          </a:p>
        </p:txBody>
      </p:sp>
      <p:sp>
        <p:nvSpPr>
          <p:cNvPr id="87" name="Folded Corner 86"/>
          <p:cNvSpPr/>
          <p:nvPr/>
        </p:nvSpPr>
        <p:spPr>
          <a:xfrm>
            <a:off x="3058887" y="2318873"/>
            <a:ext cx="1305633" cy="533400"/>
          </a:xfrm>
          <a:prstGeom prst="foldedCorner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600" dirty="0" err="1" smtClean="0">
                <a:solidFill>
                  <a:prstClr val="black"/>
                </a:solidFill>
              </a:rPr>
              <a:t>Simulink.mdl</a:t>
            </a:r>
            <a:endParaRPr lang="en-US" sz="1600" dirty="0" smtClean="0">
              <a:solidFill>
                <a:prstClr val="black"/>
              </a:solidFill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600" dirty="0">
              <a:solidFill>
                <a:prstClr val="black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6432" y="0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META Analysis Composition</a:t>
            </a:r>
            <a:endParaRPr lang="en-US" sz="3600" dirty="0"/>
          </a:p>
        </p:txBody>
      </p:sp>
      <p:sp>
        <p:nvSpPr>
          <p:cNvPr id="3" name="Rectangle 2"/>
          <p:cNvSpPr/>
          <p:nvPr/>
        </p:nvSpPr>
        <p:spPr>
          <a:xfrm>
            <a:off x="255338" y="1527875"/>
            <a:ext cx="1143000" cy="44958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prstClr val="black"/>
                </a:solidFill>
              </a:rPr>
              <a:t>Design Points &amp;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prstClr val="black"/>
                </a:solidFill>
              </a:rPr>
              <a:t>Design Spaces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800" dirty="0" smtClean="0">
              <a:solidFill>
                <a:prstClr val="black"/>
              </a:solidFill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prstClr val="black"/>
                </a:solidFill>
              </a:rPr>
              <a:t>Test Benches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prstClr val="black"/>
              </a:solidFill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 err="1" smtClean="0">
                <a:solidFill>
                  <a:prstClr val="black"/>
                </a:solidFill>
              </a:rPr>
              <a:t>Env</a:t>
            </a:r>
            <a:r>
              <a:rPr lang="en-US" sz="1800" dirty="0" smtClean="0">
                <a:solidFill>
                  <a:prstClr val="black"/>
                </a:solidFill>
              </a:rPr>
              <a:t>. Models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prstClr val="black"/>
              </a:solidFill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800" dirty="0" smtClean="0">
              <a:solidFill>
                <a:prstClr val="black"/>
              </a:solidFill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prstClr val="black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512638" y="2590800"/>
            <a:ext cx="1001962" cy="457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400" dirty="0" err="1" smtClean="0">
                <a:solidFill>
                  <a:prstClr val="black"/>
                </a:solidFill>
              </a:rPr>
              <a:t>Sim</a:t>
            </a:r>
            <a:endParaRPr lang="en-US" sz="1400" dirty="0" smtClean="0">
              <a:solidFill>
                <a:prstClr val="black"/>
              </a:solidFill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400" dirty="0" smtClean="0">
                <a:solidFill>
                  <a:prstClr val="black"/>
                </a:solidFill>
              </a:rPr>
              <a:t>Composer</a:t>
            </a:r>
            <a:endParaRPr lang="en-US" sz="1400" dirty="0">
              <a:solidFill>
                <a:prstClr val="black"/>
              </a:solidFill>
            </a:endParaRPr>
          </a:p>
        </p:txBody>
      </p:sp>
      <p:sp>
        <p:nvSpPr>
          <p:cNvPr id="5" name="Folded Corner 4"/>
          <p:cNvSpPr/>
          <p:nvPr/>
        </p:nvSpPr>
        <p:spPr>
          <a:xfrm>
            <a:off x="2971800" y="2554039"/>
            <a:ext cx="1295401" cy="533400"/>
          </a:xfrm>
          <a:prstGeom prst="foldedCorner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600" dirty="0" smtClean="0">
                <a:solidFill>
                  <a:prstClr val="black"/>
                </a:solidFill>
              </a:rPr>
              <a:t>Modelica.mo</a:t>
            </a:r>
            <a:endParaRPr lang="en-US" sz="1600" dirty="0">
              <a:solidFill>
                <a:prstClr val="black"/>
              </a:solidFill>
            </a:endParaRPr>
          </a:p>
        </p:txBody>
      </p:sp>
      <p:cxnSp>
        <p:nvCxnSpPr>
          <p:cNvPr id="6" name="Straight Arrow Connector 5"/>
          <p:cNvCxnSpPr>
            <a:stCxn id="4" idx="3"/>
            <a:endCxn id="5" idx="1"/>
          </p:cNvCxnSpPr>
          <p:nvPr/>
        </p:nvCxnSpPr>
        <p:spPr>
          <a:xfrm>
            <a:off x="2514600" y="2819400"/>
            <a:ext cx="457200" cy="1339"/>
          </a:xfrm>
          <a:prstGeom prst="straightConnector1">
            <a:avLst/>
          </a:prstGeom>
          <a:ln w="254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ounded Rectangle 8"/>
          <p:cNvSpPr/>
          <p:nvPr/>
        </p:nvSpPr>
        <p:spPr>
          <a:xfrm>
            <a:off x="1284038" y="2590800"/>
            <a:ext cx="228600" cy="4953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prstClr val="white"/>
                </a:solidFill>
              </a:rPr>
              <a:t>I</a:t>
            </a:r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13" name="Flowchart: Predefined Process 12"/>
          <p:cNvSpPr/>
          <p:nvPr/>
        </p:nvSpPr>
        <p:spPr>
          <a:xfrm>
            <a:off x="5140048" y="2409241"/>
            <a:ext cx="1981200" cy="647700"/>
          </a:xfrm>
          <a:prstGeom prst="flowChartPredefinedProcess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600" dirty="0" err="1" smtClean="0">
                <a:solidFill>
                  <a:prstClr val="black"/>
                </a:solidFill>
              </a:rPr>
              <a:t>OpenModelica</a:t>
            </a:r>
            <a:r>
              <a:rPr lang="en-US" sz="1600" dirty="0" smtClean="0">
                <a:solidFill>
                  <a:prstClr val="black"/>
                </a:solidFill>
              </a:rPr>
              <a:t> / </a:t>
            </a:r>
            <a:r>
              <a:rPr lang="en-US" sz="1600" dirty="0" err="1" smtClean="0">
                <a:solidFill>
                  <a:prstClr val="black"/>
                </a:solidFill>
              </a:rPr>
              <a:t>Dymola</a:t>
            </a:r>
            <a:endParaRPr lang="en-US" sz="1600" dirty="0">
              <a:solidFill>
                <a:prstClr val="black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512638" y="3271373"/>
            <a:ext cx="1001962" cy="457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400" dirty="0" smtClean="0">
                <a:solidFill>
                  <a:prstClr val="black"/>
                </a:solidFill>
              </a:rPr>
              <a:t>CAD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400" dirty="0" smtClean="0">
                <a:solidFill>
                  <a:prstClr val="black"/>
                </a:solidFill>
              </a:rPr>
              <a:t>Composer</a:t>
            </a:r>
            <a:endParaRPr lang="en-US" sz="1400" dirty="0">
              <a:solidFill>
                <a:prstClr val="black"/>
              </a:solidFill>
            </a:endParaRPr>
          </a:p>
        </p:txBody>
      </p:sp>
      <p:sp>
        <p:nvSpPr>
          <p:cNvPr id="16" name="Folded Corner 15"/>
          <p:cNvSpPr/>
          <p:nvPr/>
        </p:nvSpPr>
        <p:spPr>
          <a:xfrm>
            <a:off x="3048001" y="3233273"/>
            <a:ext cx="1219200" cy="533400"/>
          </a:xfrm>
          <a:prstGeom prst="foldedCorner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600" dirty="0" smtClean="0">
                <a:solidFill>
                  <a:prstClr val="black"/>
                </a:solidFill>
              </a:rPr>
              <a:t>CAD Constraints</a:t>
            </a:r>
            <a:endParaRPr lang="en-US" sz="1600" dirty="0">
              <a:solidFill>
                <a:prstClr val="black"/>
              </a:solidFill>
            </a:endParaRPr>
          </a:p>
        </p:txBody>
      </p:sp>
      <p:cxnSp>
        <p:nvCxnSpPr>
          <p:cNvPr id="17" name="Straight Arrow Connector 16"/>
          <p:cNvCxnSpPr>
            <a:stCxn id="15" idx="3"/>
            <a:endCxn id="16" idx="1"/>
          </p:cNvCxnSpPr>
          <p:nvPr/>
        </p:nvCxnSpPr>
        <p:spPr>
          <a:xfrm>
            <a:off x="2514600" y="3499973"/>
            <a:ext cx="533401" cy="0"/>
          </a:xfrm>
          <a:prstGeom prst="straightConnector1">
            <a:avLst/>
          </a:prstGeom>
          <a:ln w="254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ounded Rectangle 17"/>
          <p:cNvSpPr/>
          <p:nvPr/>
        </p:nvSpPr>
        <p:spPr>
          <a:xfrm>
            <a:off x="1284038" y="3271373"/>
            <a:ext cx="228600" cy="4953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prstClr val="white"/>
                </a:solidFill>
              </a:rPr>
              <a:t>I</a:t>
            </a:r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19" name="Flowchart: Predefined Process 18"/>
          <p:cNvSpPr/>
          <p:nvPr/>
        </p:nvSpPr>
        <p:spPr>
          <a:xfrm>
            <a:off x="5143678" y="3395231"/>
            <a:ext cx="1853020" cy="400050"/>
          </a:xfrm>
          <a:prstGeom prst="flowChartPredefinedProcess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600" dirty="0" err="1" smtClean="0">
                <a:solidFill>
                  <a:prstClr val="black"/>
                </a:solidFill>
              </a:rPr>
              <a:t>ProE</a:t>
            </a:r>
            <a:endParaRPr lang="en-US" sz="1600" dirty="0">
              <a:solidFill>
                <a:prstClr val="black"/>
              </a:solidFill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4739230" y="3414281"/>
            <a:ext cx="228600" cy="381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prstClr val="white"/>
                </a:solidFill>
              </a:rPr>
              <a:t>D</a:t>
            </a:r>
          </a:p>
        </p:txBody>
      </p:sp>
      <p:cxnSp>
        <p:nvCxnSpPr>
          <p:cNvPr id="22" name="Straight Arrow Connector 21"/>
          <p:cNvCxnSpPr>
            <a:stCxn id="16" idx="3"/>
            <a:endCxn id="21" idx="1"/>
          </p:cNvCxnSpPr>
          <p:nvPr/>
        </p:nvCxnSpPr>
        <p:spPr>
          <a:xfrm>
            <a:off x="4267201" y="3499973"/>
            <a:ext cx="472029" cy="104808"/>
          </a:xfrm>
          <a:prstGeom prst="straightConnector1">
            <a:avLst/>
          </a:prstGeom>
          <a:ln w="254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21" idx="3"/>
            <a:endCxn id="19" idx="1"/>
          </p:cNvCxnSpPr>
          <p:nvPr/>
        </p:nvCxnSpPr>
        <p:spPr>
          <a:xfrm flipV="1">
            <a:off x="4967830" y="3595256"/>
            <a:ext cx="175848" cy="9525"/>
          </a:xfrm>
          <a:prstGeom prst="straightConnector1">
            <a:avLst/>
          </a:prstGeom>
          <a:ln w="254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/>
          <p:cNvSpPr/>
          <p:nvPr/>
        </p:nvSpPr>
        <p:spPr>
          <a:xfrm>
            <a:off x="1544233" y="4261973"/>
            <a:ext cx="970367" cy="457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400" dirty="0" smtClean="0">
                <a:solidFill>
                  <a:prstClr val="black"/>
                </a:solidFill>
              </a:rPr>
              <a:t>FEA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400" dirty="0" smtClean="0">
                <a:solidFill>
                  <a:prstClr val="black"/>
                </a:solidFill>
              </a:rPr>
              <a:t>Composer</a:t>
            </a:r>
            <a:endParaRPr lang="en-US" sz="1400" dirty="0">
              <a:solidFill>
                <a:prstClr val="black"/>
              </a:solidFill>
            </a:endParaRPr>
          </a:p>
        </p:txBody>
      </p:sp>
      <p:cxnSp>
        <p:nvCxnSpPr>
          <p:cNvPr id="58" name="Straight Arrow Connector 57"/>
          <p:cNvCxnSpPr>
            <a:stCxn id="71" idx="1"/>
            <a:endCxn id="56" idx="3"/>
          </p:cNvCxnSpPr>
          <p:nvPr/>
        </p:nvCxnSpPr>
        <p:spPr>
          <a:xfrm flipH="1">
            <a:off x="2514600" y="4222943"/>
            <a:ext cx="544287" cy="267630"/>
          </a:xfrm>
          <a:prstGeom prst="straightConnector1">
            <a:avLst/>
          </a:prstGeom>
          <a:ln w="254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ounded Rectangle 58"/>
          <p:cNvSpPr/>
          <p:nvPr/>
        </p:nvSpPr>
        <p:spPr>
          <a:xfrm>
            <a:off x="1315633" y="4261973"/>
            <a:ext cx="228600" cy="4953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prstClr val="white"/>
                </a:solidFill>
              </a:rPr>
              <a:t>I</a:t>
            </a:r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60" name="Flowchart: Predefined Process 59"/>
          <p:cNvSpPr/>
          <p:nvPr/>
        </p:nvSpPr>
        <p:spPr>
          <a:xfrm>
            <a:off x="5112339" y="4424667"/>
            <a:ext cx="1734248" cy="400050"/>
          </a:xfrm>
          <a:prstGeom prst="flowChartPredefinedProcess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600" dirty="0" err="1" smtClean="0">
                <a:solidFill>
                  <a:prstClr val="black"/>
                </a:solidFill>
              </a:rPr>
              <a:t>Abaqus</a:t>
            </a:r>
            <a:endParaRPr lang="en-US" sz="1600" dirty="0">
              <a:solidFill>
                <a:prstClr val="black"/>
              </a:solidFill>
            </a:endParaRPr>
          </a:p>
        </p:txBody>
      </p:sp>
      <p:cxnSp>
        <p:nvCxnSpPr>
          <p:cNvPr id="62" name="Straight Arrow Connector 61"/>
          <p:cNvCxnSpPr>
            <a:stCxn id="64" idx="3"/>
            <a:endCxn id="98" idx="1"/>
          </p:cNvCxnSpPr>
          <p:nvPr/>
        </p:nvCxnSpPr>
        <p:spPr>
          <a:xfrm flipV="1">
            <a:off x="6730631" y="4719173"/>
            <a:ext cx="532132" cy="200025"/>
          </a:xfrm>
          <a:prstGeom prst="straightConnector1">
            <a:avLst/>
          </a:prstGeom>
          <a:ln w="254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>
            <a:stCxn id="82" idx="3"/>
            <a:endCxn id="60" idx="1"/>
          </p:cNvCxnSpPr>
          <p:nvPr/>
        </p:nvCxnSpPr>
        <p:spPr>
          <a:xfrm flipV="1">
            <a:off x="4278087" y="4624692"/>
            <a:ext cx="834252" cy="261440"/>
          </a:xfrm>
          <a:prstGeom prst="straightConnector1">
            <a:avLst/>
          </a:prstGeom>
          <a:ln w="254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Flowchart: Predefined Process 63"/>
          <p:cNvSpPr/>
          <p:nvPr/>
        </p:nvSpPr>
        <p:spPr>
          <a:xfrm>
            <a:off x="4996383" y="4719173"/>
            <a:ext cx="1734248" cy="400050"/>
          </a:xfrm>
          <a:prstGeom prst="flowChartPredefinedProcess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600" dirty="0" err="1" smtClean="0">
                <a:solidFill>
                  <a:prstClr val="black"/>
                </a:solidFill>
              </a:rPr>
              <a:t>Calculix</a:t>
            </a:r>
            <a:endParaRPr lang="en-US" sz="1600" dirty="0">
              <a:solidFill>
                <a:prstClr val="black"/>
              </a:solidFill>
            </a:endParaRPr>
          </a:p>
        </p:txBody>
      </p:sp>
      <p:cxnSp>
        <p:nvCxnSpPr>
          <p:cNvPr id="66" name="Straight Arrow Connector 65"/>
          <p:cNvCxnSpPr>
            <a:stCxn id="60" idx="3"/>
            <a:endCxn id="98" idx="1"/>
          </p:cNvCxnSpPr>
          <p:nvPr/>
        </p:nvCxnSpPr>
        <p:spPr>
          <a:xfrm>
            <a:off x="6846587" y="4624692"/>
            <a:ext cx="416176" cy="94481"/>
          </a:xfrm>
          <a:prstGeom prst="straightConnector1">
            <a:avLst/>
          </a:prstGeom>
          <a:ln w="254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>
            <a:stCxn id="82" idx="3"/>
            <a:endCxn id="64" idx="1"/>
          </p:cNvCxnSpPr>
          <p:nvPr/>
        </p:nvCxnSpPr>
        <p:spPr>
          <a:xfrm>
            <a:off x="4278087" y="4886132"/>
            <a:ext cx="718296" cy="33066"/>
          </a:xfrm>
          <a:prstGeom prst="straightConnector1">
            <a:avLst/>
          </a:prstGeom>
          <a:ln w="254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Folded Corner 70"/>
          <p:cNvSpPr/>
          <p:nvPr/>
        </p:nvSpPr>
        <p:spPr>
          <a:xfrm>
            <a:off x="3058887" y="3955313"/>
            <a:ext cx="1219200" cy="535259"/>
          </a:xfrm>
          <a:prstGeom prst="foldedCorner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600" dirty="0" smtClean="0">
                <a:solidFill>
                  <a:prstClr val="black"/>
                </a:solidFill>
              </a:rPr>
              <a:t>NASTRAN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600" dirty="0" smtClean="0">
                <a:solidFill>
                  <a:prstClr val="black"/>
                </a:solidFill>
              </a:rPr>
              <a:t>Grid</a:t>
            </a:r>
            <a:endParaRPr lang="en-US" sz="1600" dirty="0">
              <a:solidFill>
                <a:prstClr val="black"/>
              </a:solidFill>
            </a:endParaRPr>
          </a:p>
        </p:txBody>
      </p:sp>
      <p:cxnSp>
        <p:nvCxnSpPr>
          <p:cNvPr id="73" name="Elbow Connector 72"/>
          <p:cNvCxnSpPr>
            <a:stCxn id="19" idx="3"/>
            <a:endCxn id="71" idx="3"/>
          </p:cNvCxnSpPr>
          <p:nvPr/>
        </p:nvCxnSpPr>
        <p:spPr>
          <a:xfrm flipH="1">
            <a:off x="4278087" y="3595256"/>
            <a:ext cx="2718611" cy="627687"/>
          </a:xfrm>
          <a:prstGeom prst="bentConnector3">
            <a:avLst>
              <a:gd name="adj1" fmla="val -8409"/>
            </a:avLst>
          </a:prstGeom>
          <a:ln w="254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Folded Corner 81"/>
          <p:cNvSpPr/>
          <p:nvPr/>
        </p:nvSpPr>
        <p:spPr>
          <a:xfrm>
            <a:off x="3058887" y="4618502"/>
            <a:ext cx="1219200" cy="535259"/>
          </a:xfrm>
          <a:prstGeom prst="foldedCorner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600" dirty="0" smtClean="0">
                <a:solidFill>
                  <a:prstClr val="black"/>
                </a:solidFill>
              </a:rPr>
              <a:t>NASTRAN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600" dirty="0" err="1" smtClean="0">
                <a:solidFill>
                  <a:prstClr val="black"/>
                </a:solidFill>
              </a:rPr>
              <a:t>Grid+Test</a:t>
            </a:r>
            <a:endParaRPr lang="en-US" sz="1600" dirty="0">
              <a:solidFill>
                <a:prstClr val="black"/>
              </a:solidFill>
            </a:endParaRPr>
          </a:p>
        </p:txBody>
      </p:sp>
      <p:cxnSp>
        <p:nvCxnSpPr>
          <p:cNvPr id="83" name="Straight Arrow Connector 82"/>
          <p:cNvCxnSpPr>
            <a:stCxn id="56" idx="3"/>
            <a:endCxn id="82" idx="1"/>
          </p:cNvCxnSpPr>
          <p:nvPr/>
        </p:nvCxnSpPr>
        <p:spPr>
          <a:xfrm>
            <a:off x="2514600" y="4490573"/>
            <a:ext cx="544287" cy="395559"/>
          </a:xfrm>
          <a:prstGeom prst="straightConnector1">
            <a:avLst/>
          </a:prstGeom>
          <a:ln w="254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Rectangle 97"/>
          <p:cNvSpPr/>
          <p:nvPr/>
        </p:nvSpPr>
        <p:spPr>
          <a:xfrm>
            <a:off x="7262763" y="4490573"/>
            <a:ext cx="870659" cy="457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400" dirty="0" smtClean="0">
                <a:solidFill>
                  <a:prstClr val="black"/>
                </a:solidFill>
              </a:rPr>
              <a:t>FEA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400" dirty="0" smtClean="0">
                <a:solidFill>
                  <a:prstClr val="black"/>
                </a:solidFill>
              </a:rPr>
              <a:t>Metrics</a:t>
            </a:r>
            <a:endParaRPr lang="en-US" sz="1400" dirty="0">
              <a:solidFill>
                <a:prstClr val="black"/>
              </a:solidFill>
            </a:endParaRPr>
          </a:p>
        </p:txBody>
      </p:sp>
      <p:cxnSp>
        <p:nvCxnSpPr>
          <p:cNvPr id="103" name="Elbow Connector 102"/>
          <p:cNvCxnSpPr>
            <a:stCxn id="98" idx="3"/>
            <a:endCxn id="3" idx="2"/>
          </p:cNvCxnSpPr>
          <p:nvPr/>
        </p:nvCxnSpPr>
        <p:spPr>
          <a:xfrm flipH="1">
            <a:off x="826838" y="4719173"/>
            <a:ext cx="7306584" cy="1304502"/>
          </a:xfrm>
          <a:prstGeom prst="bentConnector4">
            <a:avLst>
              <a:gd name="adj1" fmla="val -3129"/>
              <a:gd name="adj2" fmla="val 117524"/>
            </a:avLst>
          </a:prstGeom>
          <a:ln w="254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Rectangle 109"/>
          <p:cNvSpPr/>
          <p:nvPr/>
        </p:nvSpPr>
        <p:spPr>
          <a:xfrm>
            <a:off x="7645856" y="2585573"/>
            <a:ext cx="723790" cy="3548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400" dirty="0" smtClean="0">
                <a:solidFill>
                  <a:prstClr val="black"/>
                </a:solidFill>
              </a:rPr>
              <a:t>KPP</a:t>
            </a:r>
          </a:p>
        </p:txBody>
      </p:sp>
      <p:cxnSp>
        <p:nvCxnSpPr>
          <p:cNvPr id="111" name="Elbow Connector 110"/>
          <p:cNvCxnSpPr>
            <a:stCxn id="110" idx="3"/>
            <a:endCxn id="3" idx="0"/>
          </p:cNvCxnSpPr>
          <p:nvPr/>
        </p:nvCxnSpPr>
        <p:spPr>
          <a:xfrm flipH="1" flipV="1">
            <a:off x="826838" y="1527875"/>
            <a:ext cx="7542808" cy="1235131"/>
          </a:xfrm>
          <a:prstGeom prst="bentConnector4">
            <a:avLst>
              <a:gd name="adj1" fmla="val -3031"/>
              <a:gd name="adj2" fmla="val 118508"/>
            </a:avLst>
          </a:prstGeom>
          <a:ln w="254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13" idx="3"/>
            <a:endCxn id="110" idx="1"/>
          </p:cNvCxnSpPr>
          <p:nvPr/>
        </p:nvCxnSpPr>
        <p:spPr>
          <a:xfrm>
            <a:off x="7121248" y="2733091"/>
            <a:ext cx="524608" cy="29915"/>
          </a:xfrm>
          <a:prstGeom prst="straightConnector1">
            <a:avLst/>
          </a:prstGeom>
          <a:ln w="254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Elbow Connector 60"/>
          <p:cNvCxnSpPr>
            <a:stCxn id="19" idx="3"/>
          </p:cNvCxnSpPr>
          <p:nvPr/>
        </p:nvCxnSpPr>
        <p:spPr>
          <a:xfrm>
            <a:off x="6996698" y="3595256"/>
            <a:ext cx="1358741" cy="1419225"/>
          </a:xfrm>
          <a:prstGeom prst="bentConnector2">
            <a:avLst/>
          </a:prstGeom>
          <a:ln w="254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Folded Corner 64"/>
          <p:cNvSpPr/>
          <p:nvPr/>
        </p:nvSpPr>
        <p:spPr>
          <a:xfrm>
            <a:off x="3048001" y="1524000"/>
            <a:ext cx="1169230" cy="533400"/>
          </a:xfrm>
          <a:prstGeom prst="foldedCorner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600" dirty="0" smtClean="0">
                <a:solidFill>
                  <a:prstClr val="black"/>
                </a:solidFill>
              </a:rPr>
              <a:t>DS Spec +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600" dirty="0" smtClean="0">
                <a:solidFill>
                  <a:prstClr val="black"/>
                </a:solidFill>
              </a:rPr>
              <a:t>Constraints</a:t>
            </a:r>
            <a:endParaRPr lang="en-US" sz="1600" dirty="0">
              <a:solidFill>
                <a:prstClr val="black"/>
              </a:solidFill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1512638" y="1562100"/>
            <a:ext cx="1001962" cy="457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400" dirty="0" smtClean="0">
                <a:solidFill>
                  <a:prstClr val="black"/>
                </a:solidFill>
              </a:rPr>
              <a:t>Comb. </a:t>
            </a:r>
            <a:r>
              <a:rPr lang="en-US" sz="1400" dirty="0" err="1" smtClean="0">
                <a:solidFill>
                  <a:prstClr val="black"/>
                </a:solidFill>
              </a:rPr>
              <a:t>DSp</a:t>
            </a:r>
            <a:endParaRPr lang="en-US" sz="1400" dirty="0" smtClean="0">
              <a:solidFill>
                <a:prstClr val="black"/>
              </a:solidFill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400" dirty="0" smtClean="0">
                <a:solidFill>
                  <a:prstClr val="black"/>
                </a:solidFill>
              </a:rPr>
              <a:t>Composer</a:t>
            </a:r>
            <a:endParaRPr lang="en-US" sz="1400" dirty="0">
              <a:solidFill>
                <a:prstClr val="black"/>
              </a:solidFill>
            </a:endParaRPr>
          </a:p>
        </p:txBody>
      </p:sp>
      <p:sp>
        <p:nvSpPr>
          <p:cNvPr id="77" name="Rounded Rectangle 76"/>
          <p:cNvSpPr/>
          <p:nvPr/>
        </p:nvSpPr>
        <p:spPr>
          <a:xfrm>
            <a:off x="1284038" y="1549400"/>
            <a:ext cx="228600" cy="4953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prstClr val="white"/>
                </a:solidFill>
              </a:rPr>
              <a:t>I</a:t>
            </a:r>
            <a:endParaRPr lang="en-US" sz="1800" dirty="0">
              <a:solidFill>
                <a:prstClr val="white"/>
              </a:solidFill>
            </a:endParaRPr>
          </a:p>
        </p:txBody>
      </p:sp>
      <p:cxnSp>
        <p:nvCxnSpPr>
          <p:cNvPr id="100" name="Straight Arrow Connector 99"/>
          <p:cNvCxnSpPr>
            <a:stCxn id="89" idx="3"/>
            <a:endCxn id="110" idx="1"/>
          </p:cNvCxnSpPr>
          <p:nvPr/>
        </p:nvCxnSpPr>
        <p:spPr>
          <a:xfrm>
            <a:off x="7262763" y="2409241"/>
            <a:ext cx="383093" cy="353765"/>
          </a:xfrm>
          <a:prstGeom prst="straightConnector1">
            <a:avLst/>
          </a:prstGeom>
          <a:ln w="254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/>
          <p:cNvCxnSpPr>
            <a:stCxn id="68" idx="3"/>
            <a:endCxn id="65" idx="1"/>
          </p:cNvCxnSpPr>
          <p:nvPr/>
        </p:nvCxnSpPr>
        <p:spPr>
          <a:xfrm>
            <a:off x="2514600" y="1790700"/>
            <a:ext cx="533401" cy="0"/>
          </a:xfrm>
          <a:prstGeom prst="straightConnector1">
            <a:avLst/>
          </a:prstGeom>
          <a:ln w="254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Flowchart: Predefined Process 106"/>
          <p:cNvSpPr/>
          <p:nvPr/>
        </p:nvSpPr>
        <p:spPr>
          <a:xfrm>
            <a:off x="5126359" y="1587500"/>
            <a:ext cx="1604272" cy="400050"/>
          </a:xfrm>
          <a:prstGeom prst="flowChartPredefinedProcess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600" dirty="0" smtClean="0">
                <a:solidFill>
                  <a:prstClr val="black"/>
                </a:solidFill>
              </a:rPr>
              <a:t>DESERT</a:t>
            </a:r>
            <a:endParaRPr lang="en-US" sz="1600" dirty="0">
              <a:solidFill>
                <a:prstClr val="black"/>
              </a:solidFill>
            </a:endParaRPr>
          </a:p>
        </p:txBody>
      </p:sp>
      <p:cxnSp>
        <p:nvCxnSpPr>
          <p:cNvPr id="109" name="Straight Arrow Connector 108"/>
          <p:cNvCxnSpPr>
            <a:stCxn id="65" idx="3"/>
            <a:endCxn id="107" idx="1"/>
          </p:cNvCxnSpPr>
          <p:nvPr/>
        </p:nvCxnSpPr>
        <p:spPr>
          <a:xfrm flipV="1">
            <a:off x="4217231" y="1787525"/>
            <a:ext cx="909128" cy="3175"/>
          </a:xfrm>
          <a:prstGeom prst="straightConnector1">
            <a:avLst/>
          </a:prstGeom>
          <a:ln w="254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Elbow Connector 113"/>
          <p:cNvCxnSpPr>
            <a:stCxn id="107" idx="3"/>
            <a:endCxn id="3" idx="0"/>
          </p:cNvCxnSpPr>
          <p:nvPr/>
        </p:nvCxnSpPr>
        <p:spPr>
          <a:xfrm flipH="1" flipV="1">
            <a:off x="826838" y="1527875"/>
            <a:ext cx="5903793" cy="259650"/>
          </a:xfrm>
          <a:prstGeom prst="bentConnector4">
            <a:avLst>
              <a:gd name="adj1" fmla="val -3872"/>
              <a:gd name="adj2" fmla="val 188042"/>
            </a:avLst>
          </a:prstGeom>
          <a:ln w="254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/>
          <p:cNvCxnSpPr>
            <a:stCxn id="254" idx="3"/>
            <a:endCxn id="32" idx="1"/>
          </p:cNvCxnSpPr>
          <p:nvPr/>
        </p:nvCxnSpPr>
        <p:spPr>
          <a:xfrm>
            <a:off x="5051641" y="3343662"/>
            <a:ext cx="242425" cy="29543"/>
          </a:xfrm>
          <a:prstGeom prst="straightConnector1">
            <a:avLst/>
          </a:prstGeom>
          <a:ln w="254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Rectangle 143"/>
          <p:cNvSpPr/>
          <p:nvPr/>
        </p:nvSpPr>
        <p:spPr>
          <a:xfrm>
            <a:off x="1544233" y="5570469"/>
            <a:ext cx="970367" cy="457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400" dirty="0" smtClean="0">
                <a:solidFill>
                  <a:prstClr val="black"/>
                </a:solidFill>
              </a:rPr>
              <a:t>PCC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400" dirty="0" smtClean="0">
                <a:solidFill>
                  <a:prstClr val="black"/>
                </a:solidFill>
              </a:rPr>
              <a:t>Composer</a:t>
            </a:r>
            <a:endParaRPr lang="en-US" sz="1400" dirty="0">
              <a:solidFill>
                <a:prstClr val="black"/>
              </a:solidFill>
            </a:endParaRPr>
          </a:p>
        </p:txBody>
      </p:sp>
      <p:sp>
        <p:nvSpPr>
          <p:cNvPr id="145" name="Rounded Rectangle 144"/>
          <p:cNvSpPr/>
          <p:nvPr/>
        </p:nvSpPr>
        <p:spPr>
          <a:xfrm>
            <a:off x="1315633" y="5570469"/>
            <a:ext cx="228600" cy="4953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prstClr val="white"/>
                </a:solidFill>
              </a:rPr>
              <a:t>I</a:t>
            </a:r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147" name="Folded Corner 146"/>
          <p:cNvSpPr/>
          <p:nvPr/>
        </p:nvSpPr>
        <p:spPr>
          <a:xfrm>
            <a:off x="3048000" y="5232504"/>
            <a:ext cx="1316519" cy="740216"/>
          </a:xfrm>
          <a:prstGeom prst="foldedCorner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600" dirty="0" err="1" smtClean="0">
                <a:solidFill>
                  <a:prstClr val="black"/>
                </a:solidFill>
              </a:rPr>
              <a:t>OpenMDAO</a:t>
            </a:r>
            <a:r>
              <a:rPr lang="en-US" sz="1600" dirty="0" smtClean="0">
                <a:solidFill>
                  <a:prstClr val="black"/>
                </a:solidFill>
              </a:rPr>
              <a:t> Topology +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600" dirty="0" smtClean="0">
                <a:solidFill>
                  <a:prstClr val="black"/>
                </a:solidFill>
              </a:rPr>
              <a:t>TB Wrappers</a:t>
            </a:r>
            <a:endParaRPr lang="en-US" sz="1600" dirty="0">
              <a:solidFill>
                <a:prstClr val="black"/>
              </a:solidFill>
            </a:endParaRPr>
          </a:p>
        </p:txBody>
      </p:sp>
      <p:cxnSp>
        <p:nvCxnSpPr>
          <p:cNvPr id="151" name="Straight Arrow Connector 150"/>
          <p:cNvCxnSpPr>
            <a:stCxn id="147" idx="3"/>
            <a:endCxn id="150" idx="1"/>
          </p:cNvCxnSpPr>
          <p:nvPr/>
        </p:nvCxnSpPr>
        <p:spPr>
          <a:xfrm flipV="1">
            <a:off x="4364519" y="5578876"/>
            <a:ext cx="775529" cy="23736"/>
          </a:xfrm>
          <a:prstGeom prst="straightConnector1">
            <a:avLst/>
          </a:prstGeom>
          <a:ln w="254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/>
          <p:cNvCxnSpPr>
            <a:stCxn id="5" idx="3"/>
            <a:endCxn id="13" idx="1"/>
          </p:cNvCxnSpPr>
          <p:nvPr/>
        </p:nvCxnSpPr>
        <p:spPr>
          <a:xfrm flipV="1">
            <a:off x="4267201" y="2733091"/>
            <a:ext cx="872847" cy="87648"/>
          </a:xfrm>
          <a:prstGeom prst="straightConnector1">
            <a:avLst/>
          </a:prstGeom>
          <a:ln w="254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Arrow Connector 157"/>
          <p:cNvCxnSpPr>
            <a:stCxn id="87" idx="3"/>
            <a:endCxn id="89" idx="1"/>
          </p:cNvCxnSpPr>
          <p:nvPr/>
        </p:nvCxnSpPr>
        <p:spPr>
          <a:xfrm flipV="1">
            <a:off x="4364520" y="2409241"/>
            <a:ext cx="917043" cy="176332"/>
          </a:xfrm>
          <a:prstGeom prst="straightConnector1">
            <a:avLst/>
          </a:prstGeom>
          <a:ln w="254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Arrow Connector 181"/>
          <p:cNvCxnSpPr>
            <a:stCxn id="5" idx="3"/>
            <a:endCxn id="150" idx="1"/>
          </p:cNvCxnSpPr>
          <p:nvPr/>
        </p:nvCxnSpPr>
        <p:spPr>
          <a:xfrm>
            <a:off x="4267201" y="2820739"/>
            <a:ext cx="872847" cy="2758137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Arrow Connector 184"/>
          <p:cNvCxnSpPr>
            <a:stCxn id="82" idx="3"/>
            <a:endCxn id="150" idx="1"/>
          </p:cNvCxnSpPr>
          <p:nvPr/>
        </p:nvCxnSpPr>
        <p:spPr>
          <a:xfrm>
            <a:off x="4278087" y="4886132"/>
            <a:ext cx="861961" cy="692744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Arrow Connector 190"/>
          <p:cNvCxnSpPr>
            <a:stCxn id="144" idx="3"/>
            <a:endCxn id="147" idx="1"/>
          </p:cNvCxnSpPr>
          <p:nvPr/>
        </p:nvCxnSpPr>
        <p:spPr>
          <a:xfrm flipV="1">
            <a:off x="2514600" y="5602612"/>
            <a:ext cx="533400" cy="196457"/>
          </a:xfrm>
          <a:prstGeom prst="straightConnector1">
            <a:avLst/>
          </a:prstGeom>
          <a:ln w="254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7" name="Rectangle 196"/>
          <p:cNvSpPr/>
          <p:nvPr/>
        </p:nvSpPr>
        <p:spPr>
          <a:xfrm>
            <a:off x="7262763" y="5359833"/>
            <a:ext cx="870659" cy="457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400" dirty="0" smtClean="0">
                <a:solidFill>
                  <a:prstClr val="black"/>
                </a:solidFill>
              </a:rPr>
              <a:t>PET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400" dirty="0" smtClean="0">
                <a:solidFill>
                  <a:prstClr val="black"/>
                </a:solidFill>
              </a:rPr>
              <a:t>Metrics</a:t>
            </a:r>
            <a:endParaRPr lang="en-US" sz="1400" dirty="0">
              <a:solidFill>
                <a:prstClr val="black"/>
              </a:solidFill>
            </a:endParaRPr>
          </a:p>
        </p:txBody>
      </p:sp>
      <p:sp>
        <p:nvSpPr>
          <p:cNvPr id="200" name="Flowchart: Predefined Process 199"/>
          <p:cNvSpPr/>
          <p:nvPr/>
        </p:nvSpPr>
        <p:spPr>
          <a:xfrm>
            <a:off x="5091726" y="5799069"/>
            <a:ext cx="566735" cy="161925"/>
          </a:xfrm>
          <a:prstGeom prst="flowChartPredefinedProcess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100" dirty="0" smtClean="0">
                <a:solidFill>
                  <a:prstClr val="black"/>
                </a:solidFill>
              </a:rPr>
              <a:t>OM</a:t>
            </a:r>
            <a:endParaRPr lang="en-US" sz="1100" dirty="0">
              <a:solidFill>
                <a:prstClr val="black"/>
              </a:solidFill>
            </a:endParaRPr>
          </a:p>
        </p:txBody>
      </p:sp>
      <p:sp>
        <p:nvSpPr>
          <p:cNvPr id="201" name="Flowchart: Predefined Process 200"/>
          <p:cNvSpPr/>
          <p:nvPr/>
        </p:nvSpPr>
        <p:spPr>
          <a:xfrm>
            <a:off x="5605762" y="5780487"/>
            <a:ext cx="928851" cy="192233"/>
          </a:xfrm>
          <a:prstGeom prst="flowChartPredefinedProcess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100" dirty="0" err="1" smtClean="0">
                <a:solidFill>
                  <a:prstClr val="black"/>
                </a:solidFill>
              </a:rPr>
              <a:t>Calculix</a:t>
            </a:r>
            <a:endParaRPr lang="en-US" sz="1100" dirty="0">
              <a:solidFill>
                <a:prstClr val="black"/>
              </a:solidFill>
            </a:endParaRPr>
          </a:p>
        </p:txBody>
      </p:sp>
      <p:sp>
        <p:nvSpPr>
          <p:cNvPr id="202" name="Flowchart: Predefined Process 201"/>
          <p:cNvSpPr/>
          <p:nvPr/>
        </p:nvSpPr>
        <p:spPr>
          <a:xfrm>
            <a:off x="6208076" y="5961141"/>
            <a:ext cx="928851" cy="192233"/>
          </a:xfrm>
          <a:prstGeom prst="flowChartPredefinedProcess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100" dirty="0" smtClean="0">
                <a:solidFill>
                  <a:prstClr val="black"/>
                </a:solidFill>
              </a:rPr>
              <a:t>Simulink</a:t>
            </a:r>
            <a:endParaRPr lang="en-US" sz="1100" dirty="0">
              <a:solidFill>
                <a:prstClr val="black"/>
              </a:solidFill>
            </a:endParaRPr>
          </a:p>
        </p:txBody>
      </p:sp>
      <p:sp>
        <p:nvSpPr>
          <p:cNvPr id="203" name="Flowchart: Predefined Process 202"/>
          <p:cNvSpPr/>
          <p:nvPr/>
        </p:nvSpPr>
        <p:spPr>
          <a:xfrm>
            <a:off x="4967830" y="5936707"/>
            <a:ext cx="700009" cy="161925"/>
          </a:xfrm>
          <a:prstGeom prst="flowChartPredefinedProcess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100" dirty="0" smtClean="0">
                <a:solidFill>
                  <a:prstClr val="black"/>
                </a:solidFill>
              </a:rPr>
              <a:t>DOE</a:t>
            </a:r>
            <a:endParaRPr lang="en-US" sz="1100" dirty="0">
              <a:solidFill>
                <a:prstClr val="black"/>
              </a:solidFill>
            </a:endParaRPr>
          </a:p>
        </p:txBody>
      </p:sp>
      <p:sp>
        <p:nvSpPr>
          <p:cNvPr id="204" name="Flowchart: Predefined Process 203"/>
          <p:cNvSpPr/>
          <p:nvPr/>
        </p:nvSpPr>
        <p:spPr>
          <a:xfrm>
            <a:off x="5430639" y="6000834"/>
            <a:ext cx="700009" cy="161925"/>
          </a:xfrm>
          <a:prstGeom prst="flowChartPredefinedProcess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100" dirty="0" smtClean="0">
                <a:solidFill>
                  <a:prstClr val="black"/>
                </a:solidFill>
              </a:rPr>
              <a:t>Opt</a:t>
            </a:r>
            <a:endParaRPr lang="en-US" sz="1100" dirty="0">
              <a:solidFill>
                <a:prstClr val="black"/>
              </a:solidFill>
            </a:endParaRPr>
          </a:p>
        </p:txBody>
      </p:sp>
      <p:sp>
        <p:nvSpPr>
          <p:cNvPr id="205" name="Flowchart: Predefined Process 204"/>
          <p:cNvSpPr/>
          <p:nvPr/>
        </p:nvSpPr>
        <p:spPr>
          <a:xfrm>
            <a:off x="6354666" y="5783823"/>
            <a:ext cx="700009" cy="161925"/>
          </a:xfrm>
          <a:prstGeom prst="flowChartPredefinedProcess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100" dirty="0" smtClean="0">
                <a:solidFill>
                  <a:prstClr val="black"/>
                </a:solidFill>
              </a:rPr>
              <a:t>PCC</a:t>
            </a:r>
            <a:endParaRPr lang="en-US" sz="1100" dirty="0">
              <a:solidFill>
                <a:prstClr val="black"/>
              </a:solidFill>
            </a:endParaRPr>
          </a:p>
        </p:txBody>
      </p:sp>
      <p:sp>
        <p:nvSpPr>
          <p:cNvPr id="150" name="Flowchart: Predefined Process 149"/>
          <p:cNvSpPr/>
          <p:nvPr/>
        </p:nvSpPr>
        <p:spPr>
          <a:xfrm>
            <a:off x="5140048" y="5405806"/>
            <a:ext cx="1734248" cy="346140"/>
          </a:xfrm>
          <a:prstGeom prst="flowChartPredefinedProcess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600" dirty="0" err="1" smtClean="0">
                <a:solidFill>
                  <a:prstClr val="black"/>
                </a:solidFill>
              </a:rPr>
              <a:t>OpenMDAO</a:t>
            </a:r>
            <a:endParaRPr lang="en-US" sz="1600" dirty="0">
              <a:solidFill>
                <a:prstClr val="black"/>
              </a:solidFill>
            </a:endParaRPr>
          </a:p>
        </p:txBody>
      </p:sp>
      <p:cxnSp>
        <p:nvCxnSpPr>
          <p:cNvPr id="209" name="Straight Arrow Connector 208"/>
          <p:cNvCxnSpPr>
            <a:stCxn id="150" idx="3"/>
            <a:endCxn id="197" idx="1"/>
          </p:cNvCxnSpPr>
          <p:nvPr/>
        </p:nvCxnSpPr>
        <p:spPr>
          <a:xfrm>
            <a:off x="6874296" y="5578876"/>
            <a:ext cx="388467" cy="9557"/>
          </a:xfrm>
          <a:prstGeom prst="straightConnector1">
            <a:avLst/>
          </a:prstGeom>
          <a:ln w="254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3" name="Flowchart: Data 212"/>
          <p:cNvSpPr/>
          <p:nvPr/>
        </p:nvSpPr>
        <p:spPr>
          <a:xfrm rot="5400000">
            <a:off x="7038281" y="4531966"/>
            <a:ext cx="3678039" cy="381000"/>
          </a:xfrm>
          <a:prstGeom prst="flowChartInputOutpu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prstClr val="black"/>
                </a:solidFill>
              </a:rPr>
              <a:t>Dashboard</a:t>
            </a:r>
            <a:endParaRPr lang="en-US" sz="1800" dirty="0">
              <a:solidFill>
                <a:prstClr val="black"/>
              </a:solidFill>
            </a:endParaRPr>
          </a:p>
        </p:txBody>
      </p:sp>
      <p:cxnSp>
        <p:nvCxnSpPr>
          <p:cNvPr id="214" name="Straight Arrow Connector 213"/>
          <p:cNvCxnSpPr>
            <a:stCxn id="110" idx="2"/>
          </p:cNvCxnSpPr>
          <p:nvPr/>
        </p:nvCxnSpPr>
        <p:spPr>
          <a:xfrm>
            <a:off x="8007751" y="2940439"/>
            <a:ext cx="693256" cy="396265"/>
          </a:xfrm>
          <a:prstGeom prst="straightConnector1">
            <a:avLst/>
          </a:prstGeom>
          <a:ln w="254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Arrow Connector 216"/>
          <p:cNvCxnSpPr>
            <a:stCxn id="197" idx="3"/>
          </p:cNvCxnSpPr>
          <p:nvPr/>
        </p:nvCxnSpPr>
        <p:spPr>
          <a:xfrm flipV="1">
            <a:off x="8133422" y="5331386"/>
            <a:ext cx="553378" cy="257047"/>
          </a:xfrm>
          <a:prstGeom prst="straightConnector1">
            <a:avLst/>
          </a:prstGeom>
          <a:ln w="254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Arrow Connector 219"/>
          <p:cNvCxnSpPr>
            <a:stCxn id="98" idx="3"/>
            <a:endCxn id="213" idx="4"/>
          </p:cNvCxnSpPr>
          <p:nvPr/>
        </p:nvCxnSpPr>
        <p:spPr>
          <a:xfrm>
            <a:off x="8133422" y="4719173"/>
            <a:ext cx="553379" cy="3294"/>
          </a:xfrm>
          <a:prstGeom prst="straightConnector1">
            <a:avLst/>
          </a:prstGeom>
          <a:ln w="254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Straight Arrow Connector 259"/>
          <p:cNvCxnSpPr>
            <a:stCxn id="16" idx="3"/>
            <a:endCxn id="254" idx="1"/>
          </p:cNvCxnSpPr>
          <p:nvPr/>
        </p:nvCxnSpPr>
        <p:spPr>
          <a:xfrm flipV="1">
            <a:off x="4267201" y="3343662"/>
            <a:ext cx="555840" cy="156311"/>
          </a:xfrm>
          <a:prstGeom prst="straightConnector1">
            <a:avLst/>
          </a:prstGeom>
          <a:ln w="254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Straight Arrow Connector 260"/>
          <p:cNvCxnSpPr>
            <a:stCxn id="16" idx="3"/>
          </p:cNvCxnSpPr>
          <p:nvPr/>
        </p:nvCxnSpPr>
        <p:spPr>
          <a:xfrm>
            <a:off x="4267201" y="3499973"/>
            <a:ext cx="891199" cy="1981731"/>
          </a:xfrm>
          <a:prstGeom prst="straightConnector1">
            <a:avLst/>
          </a:prstGeom>
          <a:ln w="25400">
            <a:solidFill>
              <a:schemeClr val="accent3">
                <a:lumMod val="75000"/>
              </a:schemeClr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9" name="Rectangle 278"/>
          <p:cNvSpPr/>
          <p:nvPr/>
        </p:nvSpPr>
        <p:spPr>
          <a:xfrm>
            <a:off x="1544233" y="5096298"/>
            <a:ext cx="970367" cy="457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400" dirty="0" smtClean="0">
                <a:solidFill>
                  <a:prstClr val="black"/>
                </a:solidFill>
              </a:rPr>
              <a:t>PET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400" dirty="0" smtClean="0">
                <a:solidFill>
                  <a:prstClr val="black"/>
                </a:solidFill>
              </a:rPr>
              <a:t>Composer</a:t>
            </a:r>
            <a:endParaRPr lang="en-US" sz="1400" dirty="0">
              <a:solidFill>
                <a:prstClr val="black"/>
              </a:solidFill>
            </a:endParaRPr>
          </a:p>
        </p:txBody>
      </p:sp>
      <p:sp>
        <p:nvSpPr>
          <p:cNvPr id="280" name="Rounded Rectangle 279"/>
          <p:cNvSpPr/>
          <p:nvPr/>
        </p:nvSpPr>
        <p:spPr>
          <a:xfrm>
            <a:off x="1315633" y="5096298"/>
            <a:ext cx="228600" cy="4953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prstClr val="white"/>
                </a:solidFill>
              </a:rPr>
              <a:t>I</a:t>
            </a:r>
            <a:endParaRPr lang="en-US" sz="1800" dirty="0">
              <a:solidFill>
                <a:prstClr val="white"/>
              </a:solidFill>
            </a:endParaRPr>
          </a:p>
        </p:txBody>
      </p:sp>
      <p:cxnSp>
        <p:nvCxnSpPr>
          <p:cNvPr id="282" name="Straight Arrow Connector 281"/>
          <p:cNvCxnSpPr>
            <a:stCxn id="279" idx="3"/>
            <a:endCxn id="147" idx="1"/>
          </p:cNvCxnSpPr>
          <p:nvPr/>
        </p:nvCxnSpPr>
        <p:spPr>
          <a:xfrm>
            <a:off x="2514600" y="5324898"/>
            <a:ext cx="533400" cy="277714"/>
          </a:xfrm>
          <a:prstGeom prst="straightConnector1">
            <a:avLst/>
          </a:prstGeom>
          <a:ln w="254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2" name="Oval 291"/>
          <p:cNvSpPr/>
          <p:nvPr/>
        </p:nvSpPr>
        <p:spPr>
          <a:xfrm>
            <a:off x="3735110" y="6481143"/>
            <a:ext cx="87248" cy="8034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293" name="Oval 292"/>
          <p:cNvSpPr/>
          <p:nvPr/>
        </p:nvSpPr>
        <p:spPr>
          <a:xfrm>
            <a:off x="3735110" y="6324600"/>
            <a:ext cx="87248" cy="8034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294" name="Oval 293"/>
          <p:cNvSpPr/>
          <p:nvPr/>
        </p:nvSpPr>
        <p:spPr>
          <a:xfrm>
            <a:off x="3735110" y="6629400"/>
            <a:ext cx="87248" cy="8034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295" name="TextBox 294"/>
          <p:cNvSpPr txBox="1"/>
          <p:nvPr/>
        </p:nvSpPr>
        <p:spPr>
          <a:xfrm>
            <a:off x="3852048" y="6394879"/>
            <a:ext cx="30090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400" i="1" dirty="0" smtClean="0">
                <a:solidFill>
                  <a:prstClr val="black"/>
                </a:solidFill>
                <a:latin typeface="Calibri"/>
              </a:rPr>
              <a:t>Additional </a:t>
            </a:r>
            <a:r>
              <a:rPr lang="en-US" sz="1400" i="1" dirty="0" err="1" smtClean="0">
                <a:solidFill>
                  <a:prstClr val="black"/>
                </a:solidFill>
                <a:latin typeface="Calibri"/>
              </a:rPr>
              <a:t>Cyberphysical</a:t>
            </a:r>
            <a:r>
              <a:rPr lang="en-US" sz="1400" i="1" dirty="0" smtClean="0">
                <a:solidFill>
                  <a:prstClr val="black"/>
                </a:solidFill>
                <a:latin typeface="Calibri"/>
              </a:rPr>
              <a:t> Systems Tools</a:t>
            </a:r>
            <a:endParaRPr lang="en-US" sz="1400" i="1" dirty="0">
              <a:solidFill>
                <a:prstClr val="black"/>
              </a:solidFill>
              <a:latin typeface="Calibri"/>
            </a:endParaRPr>
          </a:p>
        </p:txBody>
      </p:sp>
      <p:cxnSp>
        <p:nvCxnSpPr>
          <p:cNvPr id="300" name="Straight Arrow Connector 299"/>
          <p:cNvCxnSpPr>
            <a:stCxn id="56" idx="0"/>
            <a:endCxn id="15" idx="2"/>
          </p:cNvCxnSpPr>
          <p:nvPr/>
        </p:nvCxnSpPr>
        <p:spPr>
          <a:xfrm flipH="1" flipV="1">
            <a:off x="2013619" y="3728573"/>
            <a:ext cx="15798" cy="533400"/>
          </a:xfrm>
          <a:prstGeom prst="straightConnector1">
            <a:avLst/>
          </a:prstGeom>
          <a:ln w="15875"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31538" y="4746402"/>
            <a:ext cx="788999" cy="12772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chemeClr val="tx2">
                    <a:lumMod val="50000"/>
                  </a:schemeClr>
                </a:solidFill>
              </a:rPr>
              <a:t>MX.CP,</a:t>
            </a:r>
          </a:p>
          <a:p>
            <a:r>
              <a:rPr lang="en-US" sz="1100" dirty="0" smtClean="0">
                <a:solidFill>
                  <a:schemeClr val="tx2">
                    <a:lumMod val="50000"/>
                  </a:schemeClr>
                </a:solidFill>
              </a:rPr>
              <a:t>MX.DTO,</a:t>
            </a:r>
          </a:p>
          <a:p>
            <a:r>
              <a:rPr lang="en-US" sz="1100" dirty="0" smtClean="0">
                <a:solidFill>
                  <a:schemeClr val="tx2">
                    <a:lumMod val="50000"/>
                  </a:schemeClr>
                </a:solidFill>
              </a:rPr>
              <a:t>MX.STD</a:t>
            </a:r>
          </a:p>
          <a:p>
            <a:r>
              <a:rPr lang="en-US" sz="1100" dirty="0" smtClean="0">
                <a:solidFill>
                  <a:schemeClr val="tx2">
                    <a:lumMod val="50000"/>
                  </a:schemeClr>
                </a:solidFill>
              </a:rPr>
              <a:t>MX.CPL,</a:t>
            </a:r>
          </a:p>
          <a:p>
            <a:r>
              <a:rPr lang="en-US" sz="1100" dirty="0" smtClean="0">
                <a:solidFill>
                  <a:schemeClr val="tx2">
                    <a:lumMod val="50000"/>
                  </a:schemeClr>
                </a:solidFill>
              </a:rPr>
              <a:t>MX.CLM,</a:t>
            </a:r>
          </a:p>
          <a:p>
            <a:r>
              <a:rPr lang="en-US" sz="1100" dirty="0" smtClean="0">
                <a:solidFill>
                  <a:schemeClr val="tx2">
                    <a:lumMod val="50000"/>
                  </a:schemeClr>
                </a:solidFill>
              </a:rPr>
              <a:t>MX.VFD,</a:t>
            </a:r>
          </a:p>
          <a:p>
            <a:r>
              <a:rPr lang="en-US" sz="1100" dirty="0" smtClean="0">
                <a:solidFill>
                  <a:schemeClr val="tx2">
                    <a:lumMod val="50000"/>
                  </a:schemeClr>
                </a:solidFill>
              </a:rPr>
              <a:t>MX.DSE</a:t>
            </a:r>
            <a:endParaRPr lang="en-US" sz="11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1655989" y="1323115"/>
            <a:ext cx="7152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chemeClr val="tx2">
                    <a:lumMod val="50000"/>
                  </a:schemeClr>
                </a:solidFill>
              </a:rPr>
              <a:t>MX.DSE</a:t>
            </a:r>
          </a:p>
        </p:txBody>
      </p:sp>
      <p:sp>
        <p:nvSpPr>
          <p:cNvPr id="85" name="TextBox 84"/>
          <p:cNvSpPr txBox="1"/>
          <p:nvPr/>
        </p:nvSpPr>
        <p:spPr>
          <a:xfrm>
            <a:off x="5605762" y="1332640"/>
            <a:ext cx="7152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chemeClr val="tx2">
                    <a:lumMod val="50000"/>
                  </a:schemeClr>
                </a:solidFill>
              </a:rPr>
              <a:t>MX.DSE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1398338" y="2318873"/>
            <a:ext cx="139493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chemeClr val="tx2">
                    <a:lumMod val="50000"/>
                  </a:schemeClr>
                </a:solidFill>
              </a:rPr>
              <a:t>MX.MAS, MX.DYN</a:t>
            </a:r>
          </a:p>
        </p:txBody>
      </p:sp>
      <p:sp>
        <p:nvSpPr>
          <p:cNvPr id="88" name="TextBox 87"/>
          <p:cNvSpPr txBox="1"/>
          <p:nvPr/>
        </p:nvSpPr>
        <p:spPr>
          <a:xfrm>
            <a:off x="1566553" y="3048000"/>
            <a:ext cx="7473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chemeClr val="tx2">
                    <a:lumMod val="50000"/>
                  </a:schemeClr>
                </a:solidFill>
              </a:rPr>
              <a:t>MX.CAD</a:t>
            </a:r>
          </a:p>
        </p:txBody>
      </p:sp>
      <p:sp>
        <p:nvSpPr>
          <p:cNvPr id="90" name="TextBox 89"/>
          <p:cNvSpPr txBox="1"/>
          <p:nvPr/>
        </p:nvSpPr>
        <p:spPr>
          <a:xfrm>
            <a:off x="7121248" y="2923410"/>
            <a:ext cx="67518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chemeClr val="tx2">
                    <a:lumMod val="50000"/>
                  </a:schemeClr>
                </a:solidFill>
              </a:rPr>
              <a:t>MX.MO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5696528" y="3775775"/>
            <a:ext cx="79541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chemeClr val="tx2">
                    <a:lumMod val="50000"/>
                  </a:schemeClr>
                </a:solidFill>
              </a:rPr>
              <a:t>EXT.CAD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1512638" y="3989771"/>
            <a:ext cx="7152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chemeClr val="tx2">
                    <a:lumMod val="50000"/>
                  </a:schemeClr>
                </a:solidFill>
              </a:rPr>
              <a:t>MX.FEA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5605762" y="4199807"/>
            <a:ext cx="5661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chemeClr val="tx2">
                    <a:lumMod val="50000"/>
                  </a:schemeClr>
                </a:solidFill>
              </a:rPr>
              <a:t>EXT.*</a:t>
            </a:r>
          </a:p>
        </p:txBody>
      </p:sp>
      <p:sp>
        <p:nvSpPr>
          <p:cNvPr id="94" name="TextBox 93"/>
          <p:cNvSpPr txBox="1"/>
          <p:nvPr/>
        </p:nvSpPr>
        <p:spPr>
          <a:xfrm>
            <a:off x="1607898" y="4836680"/>
            <a:ext cx="7473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chemeClr val="tx2">
                    <a:lumMod val="50000"/>
                  </a:schemeClr>
                </a:solidFill>
              </a:rPr>
              <a:t>EXT.PET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1607898" y="6006599"/>
            <a:ext cx="7152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chemeClr val="tx2">
                    <a:lumMod val="50000"/>
                  </a:schemeClr>
                </a:solidFill>
              </a:rPr>
              <a:t>MX.PCC</a:t>
            </a:r>
          </a:p>
        </p:txBody>
      </p:sp>
      <p:sp>
        <p:nvSpPr>
          <p:cNvPr id="96" name="TextBox 95"/>
          <p:cNvSpPr txBox="1"/>
          <p:nvPr/>
        </p:nvSpPr>
        <p:spPr>
          <a:xfrm rot="3727582">
            <a:off x="8558597" y="2985873"/>
            <a:ext cx="7312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chemeClr val="tx2">
                    <a:lumMod val="50000"/>
                  </a:schemeClr>
                </a:solidFill>
              </a:rPr>
              <a:t>MX.DSH</a:t>
            </a:r>
          </a:p>
        </p:txBody>
      </p:sp>
    </p:spTree>
    <p:extLst>
      <p:ext uri="{BB962C8B-B14F-4D97-AF65-F5344CB8AC3E}">
        <p14:creationId xmlns:p14="http://schemas.microsoft.com/office/powerpoint/2010/main" val="200519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457200"/>
            <a:ext cx="6324600" cy="838200"/>
          </a:xfrm>
        </p:spPr>
        <p:txBody>
          <a:bodyPr/>
          <a:lstStyle/>
          <a:p>
            <a:r>
              <a:rPr lang="en-US" dirty="0" smtClean="0"/>
              <a:t>ADD Vignette/Thread</a:t>
            </a:r>
            <a:br>
              <a:rPr lang="en-US" dirty="0" smtClean="0"/>
            </a:br>
            <a:r>
              <a:rPr lang="en-US" dirty="0" err="1" smtClean="0"/>
              <a:t>StopLight</a:t>
            </a:r>
            <a:r>
              <a:rPr lang="en-US" dirty="0" smtClean="0"/>
              <a:t> Chart</a:t>
            </a:r>
            <a:br>
              <a:rPr lang="en-US" dirty="0" smtClean="0"/>
            </a:br>
            <a:r>
              <a:rPr lang="en-US" dirty="0" smtClean="0"/>
              <a:t> (</a:t>
            </a:r>
            <a:r>
              <a:rPr lang="en-US" sz="2400" dirty="0" smtClean="0"/>
              <a:t>To Be Maintained/Reviewed Weekly)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AA57D-7290-43B7-9CE1-2BE8AFF1B705}" type="slidenum">
              <a:rPr lang="en-US" smtClean="0"/>
              <a:pPr/>
              <a:t>70</a:t>
            </a:fld>
            <a:endParaRPr lang="en-US"/>
          </a:p>
        </p:txBody>
      </p:sp>
      <p:pic>
        <p:nvPicPr>
          <p:cNvPr id="30721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828800"/>
            <a:ext cx="6477000" cy="396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ectangle 7"/>
          <p:cNvSpPr/>
          <p:nvPr/>
        </p:nvSpPr>
        <p:spPr>
          <a:xfrm>
            <a:off x="1447800" y="2667000"/>
            <a:ext cx="5867400" cy="280076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8800" b="1" cap="none" spc="0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To Be Completed</a:t>
            </a:r>
            <a:endParaRPr lang="en-US" sz="8800" b="1" cap="none" spc="0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409366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Architecture/Task Mapping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3886200" y="1647825"/>
            <a:ext cx="1752600" cy="7905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 smtClean="0">
                <a:solidFill>
                  <a:prstClr val="black"/>
                </a:solidFill>
              </a:rPr>
              <a:t>CyPhy</a:t>
            </a:r>
            <a:r>
              <a:rPr lang="en-US" sz="2000" dirty="0" smtClean="0">
                <a:solidFill>
                  <a:prstClr val="black"/>
                </a:solidFill>
              </a:rPr>
              <a:t> Model </a:t>
            </a:r>
          </a:p>
          <a:p>
            <a:pPr algn="ctr"/>
            <a:r>
              <a:rPr lang="en-US" sz="2000" dirty="0" smtClean="0">
                <a:solidFill>
                  <a:prstClr val="black"/>
                </a:solidFill>
              </a:rPr>
              <a:t>Editor</a:t>
            </a:r>
            <a:endParaRPr lang="en-US" sz="2000" dirty="0">
              <a:solidFill>
                <a:prstClr val="black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267200" y="1143655"/>
            <a:ext cx="7375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prstClr val="black"/>
                </a:solidFill>
                <a:latin typeface="Calibri"/>
              </a:rPr>
              <a:t>MX.CPL</a:t>
            </a:r>
          </a:p>
          <a:p>
            <a:r>
              <a:rPr lang="en-US" sz="1400" dirty="0" smtClean="0">
                <a:solidFill>
                  <a:prstClr val="black"/>
                </a:solidFill>
                <a:latin typeface="Calibri"/>
              </a:rPr>
              <a:t>MX.CP</a:t>
            </a:r>
            <a:endParaRPr lang="en-US" sz="14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Can 4"/>
          <p:cNvSpPr/>
          <p:nvPr/>
        </p:nvSpPr>
        <p:spPr>
          <a:xfrm>
            <a:off x="838200" y="1666875"/>
            <a:ext cx="1600200" cy="847725"/>
          </a:xfrm>
          <a:prstGeom prst="can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smtClean="0">
                <a:solidFill>
                  <a:prstClr val="black"/>
                </a:solidFill>
              </a:rPr>
              <a:t>AVM </a:t>
            </a:r>
          </a:p>
          <a:p>
            <a:pPr algn="ctr"/>
            <a:r>
              <a:rPr lang="en-US" sz="1800" dirty="0" smtClean="0">
                <a:solidFill>
                  <a:prstClr val="black"/>
                </a:solidFill>
              </a:rPr>
              <a:t>Standards</a:t>
            </a:r>
            <a:endParaRPr lang="en-US" sz="1800" dirty="0">
              <a:solidFill>
                <a:prstClr val="black"/>
              </a:solidFill>
            </a:endParaRPr>
          </a:p>
        </p:txBody>
      </p:sp>
      <p:sp>
        <p:nvSpPr>
          <p:cNvPr id="6" name="Left-Right Arrow 5"/>
          <p:cNvSpPr/>
          <p:nvPr/>
        </p:nvSpPr>
        <p:spPr>
          <a:xfrm>
            <a:off x="2438400" y="1981200"/>
            <a:ext cx="1371600" cy="208895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646913" y="1232326"/>
            <a:ext cx="70916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prstClr val="black"/>
                </a:solidFill>
                <a:latin typeface="Calibri"/>
              </a:rPr>
              <a:t>MX.CLM</a:t>
            </a:r>
          </a:p>
          <a:p>
            <a:r>
              <a:rPr lang="en-US" sz="1200" dirty="0" smtClean="0">
                <a:solidFill>
                  <a:prstClr val="black"/>
                </a:solidFill>
                <a:latin typeface="Calibri"/>
              </a:rPr>
              <a:t>MX.VFD</a:t>
            </a:r>
          </a:p>
          <a:p>
            <a:r>
              <a:rPr lang="en-US" sz="1200" dirty="0" smtClean="0">
                <a:solidFill>
                  <a:prstClr val="black"/>
                </a:solidFill>
                <a:latin typeface="Calibri"/>
              </a:rPr>
              <a:t>MX.STD</a:t>
            </a:r>
          </a:p>
          <a:p>
            <a:r>
              <a:rPr lang="en-US" sz="1200" dirty="0" smtClean="0">
                <a:solidFill>
                  <a:prstClr val="black"/>
                </a:solidFill>
                <a:latin typeface="Calibri"/>
              </a:rPr>
              <a:t>MX.TIF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Left-Right Arrow 7"/>
          <p:cNvSpPr/>
          <p:nvPr/>
        </p:nvSpPr>
        <p:spPr>
          <a:xfrm>
            <a:off x="5638800" y="1986289"/>
            <a:ext cx="1371600" cy="208895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010400" y="1628447"/>
            <a:ext cx="1752600" cy="9144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prstClr val="black"/>
                </a:solidFill>
              </a:rPr>
              <a:t>Vehicle</a:t>
            </a:r>
          </a:p>
          <a:p>
            <a:pPr algn="ctr"/>
            <a:r>
              <a:rPr lang="en-US" sz="2000" dirty="0" smtClean="0">
                <a:solidFill>
                  <a:prstClr val="black"/>
                </a:solidFill>
              </a:rPr>
              <a:t>Forge</a:t>
            </a:r>
            <a:endParaRPr lang="en-US" sz="2000" dirty="0">
              <a:solidFill>
                <a:prstClr val="black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019800" y="1482774"/>
            <a:ext cx="7505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prstClr val="black"/>
                </a:solidFill>
                <a:latin typeface="Calibri"/>
              </a:rPr>
              <a:t>MX.*VF</a:t>
            </a:r>
            <a:endParaRPr lang="en-US" sz="14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704982" y="2746014"/>
            <a:ext cx="1389106" cy="5619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prstClr val="black"/>
                </a:solidFill>
              </a:rPr>
              <a:t>DESERT</a:t>
            </a:r>
          </a:p>
          <a:p>
            <a:pPr algn="ctr"/>
            <a:r>
              <a:rPr lang="en-US" sz="2000" dirty="0" smtClean="0">
                <a:solidFill>
                  <a:prstClr val="black"/>
                </a:solidFill>
              </a:rPr>
              <a:t>(CDS Tool)</a:t>
            </a:r>
            <a:endParaRPr lang="en-US" sz="2000" dirty="0">
              <a:solidFill>
                <a:prstClr val="black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931459" y="2513165"/>
            <a:ext cx="7569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prstClr val="black"/>
                </a:solidFill>
                <a:latin typeface="Calibri"/>
              </a:rPr>
              <a:t>MX.DSE</a:t>
            </a:r>
            <a:endParaRPr lang="en-US" sz="14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" name="Left-Right Arrow 12"/>
          <p:cNvSpPr/>
          <p:nvPr/>
        </p:nvSpPr>
        <p:spPr>
          <a:xfrm rot="16200000">
            <a:off x="5154937" y="2447794"/>
            <a:ext cx="349270" cy="24717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025874" y="2728149"/>
            <a:ext cx="2180191" cy="52254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prstClr val="black"/>
                </a:solidFill>
              </a:rPr>
              <a:t>Master</a:t>
            </a:r>
          </a:p>
          <a:p>
            <a:pPr algn="ctr"/>
            <a:r>
              <a:rPr lang="en-US" sz="2000" dirty="0" smtClean="0">
                <a:solidFill>
                  <a:prstClr val="black"/>
                </a:solidFill>
              </a:rPr>
              <a:t>Interpreter</a:t>
            </a:r>
            <a:endParaRPr lang="en-US" sz="2000" dirty="0">
              <a:solidFill>
                <a:prstClr val="black"/>
              </a:solidFill>
            </a:endParaRPr>
          </a:p>
        </p:txBody>
      </p:sp>
      <p:sp>
        <p:nvSpPr>
          <p:cNvPr id="16" name="Left-Right Arrow 15"/>
          <p:cNvSpPr/>
          <p:nvPr/>
        </p:nvSpPr>
        <p:spPr>
          <a:xfrm rot="19585677">
            <a:off x="3743749" y="2530573"/>
            <a:ext cx="498895" cy="164116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418116" y="2458742"/>
            <a:ext cx="8162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prstClr val="black"/>
                </a:solidFill>
                <a:latin typeface="Calibri"/>
              </a:rPr>
              <a:t>MX.MAS</a:t>
            </a:r>
            <a:endParaRPr lang="en-US" sz="14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4450627" y="3810000"/>
            <a:ext cx="1389106" cy="5619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prstClr val="black"/>
                </a:solidFill>
              </a:rPr>
              <a:t>Dynamics</a:t>
            </a:r>
          </a:p>
          <a:p>
            <a:pPr algn="ctr"/>
            <a:r>
              <a:rPr lang="en-US" sz="2000" dirty="0" smtClean="0">
                <a:solidFill>
                  <a:prstClr val="black"/>
                </a:solidFill>
              </a:rPr>
              <a:t>Interpreter</a:t>
            </a:r>
            <a:endParaRPr lang="en-US" sz="2000" dirty="0">
              <a:solidFill>
                <a:prstClr val="black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781550" y="4352596"/>
            <a:ext cx="7872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prstClr val="black"/>
                </a:solidFill>
                <a:latin typeface="Calibri"/>
              </a:rPr>
              <a:t>MX.DYN</a:t>
            </a:r>
            <a:endParaRPr lang="en-US" sz="14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5957901" y="3790950"/>
            <a:ext cx="914400" cy="5619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prstClr val="black"/>
                </a:solidFill>
              </a:rPr>
              <a:t>CAD</a:t>
            </a:r>
          </a:p>
          <a:p>
            <a:pPr algn="ctr"/>
            <a:r>
              <a:rPr lang="en-US" sz="2000" dirty="0" err="1" smtClean="0">
                <a:solidFill>
                  <a:prstClr val="black"/>
                </a:solidFill>
              </a:rPr>
              <a:t>Interp</a:t>
            </a:r>
            <a:endParaRPr lang="en-US" sz="2000" dirty="0">
              <a:solidFill>
                <a:prstClr val="black"/>
              </a:solidFill>
            </a:endParaRPr>
          </a:p>
        </p:txBody>
      </p:sp>
      <p:sp>
        <p:nvSpPr>
          <p:cNvPr id="21" name="Left-Right Arrow 20"/>
          <p:cNvSpPr/>
          <p:nvPr/>
        </p:nvSpPr>
        <p:spPr>
          <a:xfrm rot="16200000">
            <a:off x="4947564" y="3470193"/>
            <a:ext cx="431787" cy="24717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7015566" y="3790622"/>
            <a:ext cx="871134" cy="5619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prstClr val="black"/>
                </a:solidFill>
              </a:rPr>
              <a:t>FEA</a:t>
            </a:r>
          </a:p>
          <a:p>
            <a:pPr algn="ctr"/>
            <a:r>
              <a:rPr lang="en-US" sz="2000" dirty="0" err="1" smtClean="0">
                <a:solidFill>
                  <a:prstClr val="black"/>
                </a:solidFill>
              </a:rPr>
              <a:t>Interp</a:t>
            </a:r>
            <a:endParaRPr lang="en-US" sz="2000" dirty="0">
              <a:solidFill>
                <a:prstClr val="black"/>
              </a:solidFill>
            </a:endParaRPr>
          </a:p>
        </p:txBody>
      </p:sp>
      <p:sp>
        <p:nvSpPr>
          <p:cNvPr id="23" name="Left-Right Arrow 22"/>
          <p:cNvSpPr/>
          <p:nvPr/>
        </p:nvSpPr>
        <p:spPr>
          <a:xfrm rot="16200000">
            <a:off x="6075622" y="3451143"/>
            <a:ext cx="431787" cy="24717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4" name="Left-Right Arrow 23"/>
          <p:cNvSpPr/>
          <p:nvPr/>
        </p:nvSpPr>
        <p:spPr>
          <a:xfrm rot="16200000">
            <a:off x="7100044" y="3454323"/>
            <a:ext cx="431787" cy="24717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5" name="Left-Right Arrow 24"/>
          <p:cNvSpPr/>
          <p:nvPr/>
        </p:nvSpPr>
        <p:spPr>
          <a:xfrm rot="16200000">
            <a:off x="8228102" y="3435273"/>
            <a:ext cx="431787" cy="24717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037306" y="4352597"/>
            <a:ext cx="7840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prstClr val="black"/>
                </a:solidFill>
                <a:latin typeface="Calibri"/>
              </a:rPr>
              <a:t>MX.CAD</a:t>
            </a:r>
            <a:endParaRPr lang="en-US" sz="14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047015" y="4371975"/>
            <a:ext cx="7486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prstClr val="black"/>
                </a:solidFill>
                <a:latin typeface="Calibri"/>
              </a:rPr>
              <a:t>MX.FEA</a:t>
            </a:r>
            <a:endParaRPr lang="en-US" sz="14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187143" y="5629273"/>
            <a:ext cx="1389106" cy="5619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prstClr val="black"/>
                </a:solidFill>
              </a:rPr>
              <a:t>Analysis</a:t>
            </a:r>
          </a:p>
          <a:p>
            <a:pPr algn="ctr"/>
            <a:r>
              <a:rPr lang="en-US" sz="2000" dirty="0" smtClean="0">
                <a:solidFill>
                  <a:prstClr val="black"/>
                </a:solidFill>
              </a:rPr>
              <a:t>Job </a:t>
            </a:r>
            <a:r>
              <a:rPr lang="en-US" sz="2000" dirty="0" err="1" smtClean="0">
                <a:solidFill>
                  <a:prstClr val="black"/>
                </a:solidFill>
              </a:rPr>
              <a:t>Mgr</a:t>
            </a:r>
            <a:endParaRPr lang="en-US" sz="2000" dirty="0">
              <a:solidFill>
                <a:prstClr val="black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8008428" y="3765227"/>
            <a:ext cx="871134" cy="5619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prstClr val="black"/>
                </a:solidFill>
              </a:rPr>
              <a:t>Mob.</a:t>
            </a:r>
          </a:p>
          <a:p>
            <a:pPr algn="ctr"/>
            <a:r>
              <a:rPr lang="en-US" sz="2000" dirty="0" err="1" smtClean="0">
                <a:solidFill>
                  <a:prstClr val="black"/>
                </a:solidFill>
              </a:rPr>
              <a:t>Interp</a:t>
            </a:r>
            <a:endParaRPr lang="en-US" sz="2000" dirty="0">
              <a:solidFill>
                <a:prstClr val="black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1354361" y="3786921"/>
            <a:ext cx="871134" cy="5619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prstClr val="black"/>
                </a:solidFill>
              </a:rPr>
              <a:t>Cyber</a:t>
            </a:r>
          </a:p>
          <a:p>
            <a:pPr algn="ctr"/>
            <a:r>
              <a:rPr lang="en-US" sz="2000" dirty="0" err="1" smtClean="0">
                <a:solidFill>
                  <a:prstClr val="black"/>
                </a:solidFill>
              </a:rPr>
              <a:t>Interp</a:t>
            </a:r>
            <a:endParaRPr lang="en-US" sz="2000" dirty="0">
              <a:solidFill>
                <a:prstClr val="black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243520" y="3793802"/>
            <a:ext cx="986342" cy="5619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prstClr val="black"/>
                </a:solidFill>
              </a:rPr>
              <a:t>ESMOL</a:t>
            </a:r>
          </a:p>
          <a:p>
            <a:pPr algn="ctr"/>
            <a:r>
              <a:rPr lang="en-US" sz="2000" dirty="0" smtClean="0">
                <a:solidFill>
                  <a:prstClr val="black"/>
                </a:solidFill>
              </a:rPr>
              <a:t>Tools</a:t>
            </a:r>
            <a:endParaRPr lang="en-US" sz="2000" dirty="0">
              <a:solidFill>
                <a:prstClr val="black"/>
              </a:solidFill>
            </a:endParaRPr>
          </a:p>
        </p:txBody>
      </p:sp>
      <p:sp>
        <p:nvSpPr>
          <p:cNvPr id="32" name="Can 31"/>
          <p:cNvSpPr/>
          <p:nvPr/>
        </p:nvSpPr>
        <p:spPr>
          <a:xfrm>
            <a:off x="5116605" y="5767387"/>
            <a:ext cx="1600200" cy="847725"/>
          </a:xfrm>
          <a:prstGeom prst="can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smtClean="0">
                <a:solidFill>
                  <a:prstClr val="black"/>
                </a:solidFill>
              </a:rPr>
              <a:t>Results</a:t>
            </a:r>
            <a:endParaRPr lang="en-US" sz="1800" dirty="0">
              <a:solidFill>
                <a:prstClr val="black"/>
              </a:solidFill>
            </a:endParaRPr>
          </a:p>
        </p:txBody>
      </p:sp>
      <p:cxnSp>
        <p:nvCxnSpPr>
          <p:cNvPr id="34" name="Straight Arrow Connector 33"/>
          <p:cNvCxnSpPr>
            <a:stCxn id="36" idx="2"/>
          </p:cNvCxnSpPr>
          <p:nvPr/>
        </p:nvCxnSpPr>
        <p:spPr>
          <a:xfrm flipH="1">
            <a:off x="6167930" y="5168502"/>
            <a:ext cx="240021" cy="59888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4547419" y="4768750"/>
            <a:ext cx="1281303" cy="3839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prstClr val="black"/>
                </a:solidFill>
              </a:rPr>
              <a:t>Modelica</a:t>
            </a:r>
            <a:endParaRPr lang="en-US" sz="2000" dirty="0">
              <a:solidFill>
                <a:prstClr val="black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5981700" y="4784525"/>
            <a:ext cx="852501" cy="3839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 smtClean="0">
                <a:solidFill>
                  <a:prstClr val="black"/>
                </a:solidFill>
              </a:rPr>
              <a:t>ProE</a:t>
            </a:r>
            <a:endParaRPr lang="en-US" sz="2000" dirty="0">
              <a:solidFill>
                <a:prstClr val="black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7055972" y="4784525"/>
            <a:ext cx="852501" cy="3839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prstClr val="black"/>
                </a:solidFill>
              </a:rPr>
              <a:t>FEA</a:t>
            </a:r>
            <a:endParaRPr lang="en-US" sz="2000" dirty="0">
              <a:solidFill>
                <a:prstClr val="black"/>
              </a:solidFill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8141330" y="4768749"/>
            <a:ext cx="852501" cy="3839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prstClr val="black"/>
                </a:solidFill>
              </a:rPr>
              <a:t>D3D</a:t>
            </a:r>
            <a:endParaRPr lang="en-US" sz="2000" dirty="0">
              <a:solidFill>
                <a:prstClr val="black"/>
              </a:solidFill>
            </a:endParaRPr>
          </a:p>
        </p:txBody>
      </p:sp>
      <p:sp>
        <p:nvSpPr>
          <p:cNvPr id="39" name="Left Brace 38"/>
          <p:cNvSpPr/>
          <p:nvPr/>
        </p:nvSpPr>
        <p:spPr>
          <a:xfrm>
            <a:off x="1587377" y="5573101"/>
            <a:ext cx="492094" cy="58135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8100081" y="4327202"/>
            <a:ext cx="7521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prstClr val="black"/>
                </a:solidFill>
                <a:latin typeface="Calibri"/>
              </a:rPr>
              <a:t>MX.MOB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424496" y="6248130"/>
            <a:ext cx="7874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prstClr val="black"/>
                </a:solidFill>
                <a:latin typeface="Calibri"/>
              </a:rPr>
              <a:t>MX.JBM</a:t>
            </a:r>
            <a:endParaRPr lang="en-US" sz="14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3506044" y="3810000"/>
            <a:ext cx="871134" cy="5619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prstClr val="black"/>
                </a:solidFill>
              </a:rPr>
              <a:t>PCC</a:t>
            </a:r>
          </a:p>
          <a:p>
            <a:pPr algn="ctr"/>
            <a:r>
              <a:rPr lang="en-US" sz="2000" dirty="0" err="1" smtClean="0">
                <a:solidFill>
                  <a:prstClr val="black"/>
                </a:solidFill>
              </a:rPr>
              <a:t>Interp</a:t>
            </a:r>
            <a:endParaRPr lang="en-US" sz="2000" dirty="0">
              <a:solidFill>
                <a:prstClr val="black"/>
              </a:solidFill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2455406" y="3810000"/>
            <a:ext cx="871134" cy="5619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prstClr val="black"/>
                </a:solidFill>
              </a:rPr>
              <a:t>PET</a:t>
            </a:r>
          </a:p>
          <a:p>
            <a:pPr algn="ctr"/>
            <a:r>
              <a:rPr lang="en-US" sz="2000" dirty="0" err="1" smtClean="0">
                <a:solidFill>
                  <a:prstClr val="black"/>
                </a:solidFill>
              </a:rPr>
              <a:t>Interp</a:t>
            </a:r>
            <a:endParaRPr lang="en-US" sz="2000" dirty="0">
              <a:solidFill>
                <a:prstClr val="black"/>
              </a:solidFill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2740757" y="4768748"/>
            <a:ext cx="1526443" cy="3839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 smtClean="0">
                <a:solidFill>
                  <a:prstClr val="black"/>
                </a:solidFill>
              </a:rPr>
              <a:t>OpenMDAO</a:t>
            </a:r>
            <a:endParaRPr lang="en-US" sz="2000" dirty="0">
              <a:solidFill>
                <a:prstClr val="black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4799464" y="5137514"/>
            <a:ext cx="7872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prstClr val="black"/>
                </a:solidFill>
                <a:latin typeface="Calibri"/>
              </a:rPr>
              <a:t>MX.DYN</a:t>
            </a:r>
            <a:endParaRPr lang="en-US" sz="1400" dirty="0">
              <a:solidFill>
                <a:prstClr val="black"/>
              </a:solidFill>
              <a:latin typeface="Calibri"/>
            </a:endParaRPr>
          </a:p>
        </p:txBody>
      </p:sp>
      <p:cxnSp>
        <p:nvCxnSpPr>
          <p:cNvPr id="33" name="Straight Connector 32"/>
          <p:cNvCxnSpPr/>
          <p:nvPr/>
        </p:nvCxnSpPr>
        <p:spPr>
          <a:xfrm>
            <a:off x="1335552" y="3405217"/>
            <a:ext cx="7408639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Left-Right Arrow 45"/>
          <p:cNvSpPr/>
          <p:nvPr/>
        </p:nvSpPr>
        <p:spPr>
          <a:xfrm rot="16200000">
            <a:off x="3786047" y="3470193"/>
            <a:ext cx="431787" cy="24717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7" name="Left-Right Arrow 46"/>
          <p:cNvSpPr/>
          <p:nvPr/>
        </p:nvSpPr>
        <p:spPr>
          <a:xfrm rot="16200000">
            <a:off x="2675080" y="3470193"/>
            <a:ext cx="431787" cy="24717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8" name="Left-Right Arrow 47"/>
          <p:cNvSpPr/>
          <p:nvPr/>
        </p:nvSpPr>
        <p:spPr>
          <a:xfrm rot="16200000">
            <a:off x="1696497" y="3470193"/>
            <a:ext cx="431787" cy="24717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3589975" y="4352596"/>
            <a:ext cx="7617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prstClr val="black"/>
                </a:solidFill>
                <a:latin typeface="Calibri"/>
              </a:rPr>
              <a:t>MX.PCC</a:t>
            </a:r>
            <a:endParaRPr lang="en-US" sz="14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2510099" y="4352596"/>
            <a:ext cx="7457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prstClr val="black"/>
                </a:solidFill>
                <a:latin typeface="Calibri"/>
              </a:rPr>
              <a:t>MX.PET</a:t>
            </a:r>
            <a:endParaRPr lang="en-US" sz="14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417069" y="4352596"/>
            <a:ext cx="7552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prstClr val="black"/>
                </a:solidFill>
                <a:latin typeface="Calibri"/>
              </a:rPr>
              <a:t>MX.CYB</a:t>
            </a:r>
            <a:endParaRPr lang="en-US" sz="14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406209" y="4352596"/>
            <a:ext cx="7552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prstClr val="black"/>
                </a:solidFill>
                <a:latin typeface="Calibri"/>
              </a:rPr>
              <a:t>MX.CYB</a:t>
            </a:r>
            <a:endParaRPr lang="en-US" sz="14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3195894" y="5147039"/>
            <a:ext cx="7970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prstClr val="black"/>
                </a:solidFill>
                <a:latin typeface="Calibri"/>
              </a:rPr>
              <a:t>EXT Tool</a:t>
            </a:r>
            <a:endParaRPr lang="en-US" sz="14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4329402" y="6037360"/>
            <a:ext cx="7867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prstClr val="black"/>
                </a:solidFill>
                <a:latin typeface="Calibri"/>
              </a:rPr>
              <a:t>MX.DTO</a:t>
            </a:r>
            <a:endParaRPr lang="en-US" sz="14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177574" y="4768750"/>
            <a:ext cx="1398675" cy="52265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 smtClean="0">
                <a:solidFill>
                  <a:prstClr val="black"/>
                </a:solidFill>
              </a:rPr>
              <a:t>Modelica+TrueTime</a:t>
            </a:r>
            <a:endParaRPr lang="en-US" sz="2000" dirty="0">
              <a:solidFill>
                <a:prstClr val="black"/>
              </a:solidFill>
            </a:endParaRPr>
          </a:p>
        </p:txBody>
      </p:sp>
      <p:cxnSp>
        <p:nvCxnSpPr>
          <p:cNvPr id="56" name="Straight Arrow Connector 55"/>
          <p:cNvCxnSpPr/>
          <p:nvPr/>
        </p:nvCxnSpPr>
        <p:spPr>
          <a:xfrm>
            <a:off x="5638800" y="5168502"/>
            <a:ext cx="310269" cy="59888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>
            <a:off x="4125526" y="5168502"/>
            <a:ext cx="1375884" cy="695276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>
            <a:stCxn id="37" idx="2"/>
          </p:cNvCxnSpPr>
          <p:nvPr/>
        </p:nvCxnSpPr>
        <p:spPr>
          <a:xfrm flipH="1">
            <a:off x="6629400" y="5168502"/>
            <a:ext cx="852823" cy="695276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 flipH="1">
            <a:off x="6716805" y="5137514"/>
            <a:ext cx="1454083" cy="899846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Oval 58"/>
          <p:cNvSpPr/>
          <p:nvPr/>
        </p:nvSpPr>
        <p:spPr bwMode="auto">
          <a:xfrm>
            <a:off x="5238084" y="1405265"/>
            <a:ext cx="430146" cy="371542"/>
          </a:xfrm>
          <a:prstGeom prst="ellipse">
            <a:avLst/>
          </a:prstGeom>
          <a:solidFill>
            <a:srgbClr val="92D05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AUG</a:t>
            </a:r>
          </a:p>
        </p:txBody>
      </p:sp>
      <p:sp>
        <p:nvSpPr>
          <p:cNvPr id="61" name="Oval 60"/>
          <p:cNvSpPr/>
          <p:nvPr/>
        </p:nvSpPr>
        <p:spPr bwMode="auto">
          <a:xfrm>
            <a:off x="8567581" y="4528749"/>
            <a:ext cx="430146" cy="360959"/>
          </a:xfrm>
          <a:prstGeom prst="ellipse">
            <a:avLst/>
          </a:prstGeom>
          <a:solidFill>
            <a:srgbClr val="00B0F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OCT</a:t>
            </a:r>
          </a:p>
        </p:txBody>
      </p:sp>
      <p:sp>
        <p:nvSpPr>
          <p:cNvPr id="62" name="Oval 61"/>
          <p:cNvSpPr/>
          <p:nvPr/>
        </p:nvSpPr>
        <p:spPr bwMode="auto">
          <a:xfrm>
            <a:off x="6840738" y="2633171"/>
            <a:ext cx="430146" cy="371542"/>
          </a:xfrm>
          <a:prstGeom prst="ellipse">
            <a:avLst/>
          </a:prstGeom>
          <a:solidFill>
            <a:srgbClr val="92D05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AUG</a:t>
            </a:r>
          </a:p>
        </p:txBody>
      </p:sp>
      <p:sp>
        <p:nvSpPr>
          <p:cNvPr id="64" name="Oval 63"/>
          <p:cNvSpPr/>
          <p:nvPr/>
        </p:nvSpPr>
        <p:spPr bwMode="auto">
          <a:xfrm>
            <a:off x="5461035" y="3558858"/>
            <a:ext cx="430146" cy="371542"/>
          </a:xfrm>
          <a:prstGeom prst="ellipse">
            <a:avLst/>
          </a:prstGeom>
          <a:solidFill>
            <a:srgbClr val="92D05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AUG</a:t>
            </a:r>
          </a:p>
        </p:txBody>
      </p:sp>
      <p:sp>
        <p:nvSpPr>
          <p:cNvPr id="65" name="Oval 64"/>
          <p:cNvSpPr/>
          <p:nvPr/>
        </p:nvSpPr>
        <p:spPr bwMode="auto">
          <a:xfrm>
            <a:off x="2948130" y="3541988"/>
            <a:ext cx="430146" cy="371542"/>
          </a:xfrm>
          <a:prstGeom prst="ellipse">
            <a:avLst/>
          </a:prstGeom>
          <a:solidFill>
            <a:srgbClr val="92D05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AUG</a:t>
            </a:r>
          </a:p>
        </p:txBody>
      </p:sp>
      <p:sp>
        <p:nvSpPr>
          <p:cNvPr id="66" name="Oval 65"/>
          <p:cNvSpPr/>
          <p:nvPr/>
        </p:nvSpPr>
        <p:spPr bwMode="auto">
          <a:xfrm>
            <a:off x="4003082" y="3577908"/>
            <a:ext cx="430146" cy="371542"/>
          </a:xfrm>
          <a:prstGeom prst="ellipse">
            <a:avLst/>
          </a:prstGeom>
          <a:solidFill>
            <a:srgbClr val="92D05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AUG</a:t>
            </a:r>
          </a:p>
        </p:txBody>
      </p:sp>
      <p:sp>
        <p:nvSpPr>
          <p:cNvPr id="67" name="Oval 66"/>
          <p:cNvSpPr/>
          <p:nvPr/>
        </p:nvSpPr>
        <p:spPr bwMode="auto">
          <a:xfrm>
            <a:off x="3941611" y="4541149"/>
            <a:ext cx="430146" cy="371542"/>
          </a:xfrm>
          <a:prstGeom prst="ellipse">
            <a:avLst/>
          </a:prstGeom>
          <a:solidFill>
            <a:srgbClr val="92D05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AUG</a:t>
            </a:r>
          </a:p>
        </p:txBody>
      </p:sp>
      <p:sp>
        <p:nvSpPr>
          <p:cNvPr id="68" name="Oval 67"/>
          <p:cNvSpPr/>
          <p:nvPr/>
        </p:nvSpPr>
        <p:spPr bwMode="auto">
          <a:xfrm>
            <a:off x="5433538" y="4589196"/>
            <a:ext cx="430146" cy="371542"/>
          </a:xfrm>
          <a:prstGeom prst="ellipse">
            <a:avLst/>
          </a:prstGeom>
          <a:solidFill>
            <a:srgbClr val="92D05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AUG</a:t>
            </a:r>
          </a:p>
        </p:txBody>
      </p:sp>
      <p:sp>
        <p:nvSpPr>
          <p:cNvPr id="69" name="Oval 68"/>
          <p:cNvSpPr/>
          <p:nvPr/>
        </p:nvSpPr>
        <p:spPr bwMode="auto">
          <a:xfrm>
            <a:off x="6501732" y="3609962"/>
            <a:ext cx="430146" cy="371542"/>
          </a:xfrm>
          <a:prstGeom prst="ellipse">
            <a:avLst/>
          </a:prstGeom>
          <a:solidFill>
            <a:srgbClr val="92D05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AUG</a:t>
            </a:r>
          </a:p>
        </p:txBody>
      </p:sp>
      <p:sp>
        <p:nvSpPr>
          <p:cNvPr id="70" name="Oval 69"/>
          <p:cNvSpPr/>
          <p:nvPr/>
        </p:nvSpPr>
        <p:spPr bwMode="auto">
          <a:xfrm>
            <a:off x="6555253" y="4564612"/>
            <a:ext cx="430146" cy="371542"/>
          </a:xfrm>
          <a:prstGeom prst="ellipse">
            <a:avLst/>
          </a:prstGeom>
          <a:solidFill>
            <a:srgbClr val="92D05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AUG</a:t>
            </a:r>
          </a:p>
        </p:txBody>
      </p:sp>
      <p:sp>
        <p:nvSpPr>
          <p:cNvPr id="71" name="Oval 70"/>
          <p:cNvSpPr/>
          <p:nvPr/>
        </p:nvSpPr>
        <p:spPr bwMode="auto">
          <a:xfrm>
            <a:off x="1462191" y="4599777"/>
            <a:ext cx="430146" cy="360959"/>
          </a:xfrm>
          <a:prstGeom prst="ellipse">
            <a:avLst/>
          </a:prstGeom>
          <a:solidFill>
            <a:srgbClr val="00B0F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OCT</a:t>
            </a:r>
          </a:p>
        </p:txBody>
      </p:sp>
      <p:sp>
        <p:nvSpPr>
          <p:cNvPr id="72" name="Oval 71"/>
          <p:cNvSpPr/>
          <p:nvPr/>
        </p:nvSpPr>
        <p:spPr bwMode="auto">
          <a:xfrm>
            <a:off x="1274088" y="5453854"/>
            <a:ext cx="430146" cy="360959"/>
          </a:xfrm>
          <a:prstGeom prst="ellipse">
            <a:avLst/>
          </a:prstGeom>
          <a:solidFill>
            <a:srgbClr val="00B0F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OCT</a:t>
            </a:r>
          </a:p>
        </p:txBody>
      </p:sp>
      <p:sp>
        <p:nvSpPr>
          <p:cNvPr id="73" name="Oval 72"/>
          <p:cNvSpPr/>
          <p:nvPr/>
        </p:nvSpPr>
        <p:spPr bwMode="auto">
          <a:xfrm>
            <a:off x="1957203" y="3564149"/>
            <a:ext cx="430146" cy="360959"/>
          </a:xfrm>
          <a:prstGeom prst="ellipse">
            <a:avLst/>
          </a:prstGeom>
          <a:solidFill>
            <a:srgbClr val="00B0F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OCT</a:t>
            </a:r>
          </a:p>
        </p:txBody>
      </p:sp>
      <p:sp>
        <p:nvSpPr>
          <p:cNvPr id="74" name="Oval 73"/>
          <p:cNvSpPr/>
          <p:nvPr/>
        </p:nvSpPr>
        <p:spPr bwMode="auto">
          <a:xfrm>
            <a:off x="923868" y="3594272"/>
            <a:ext cx="430146" cy="360959"/>
          </a:xfrm>
          <a:prstGeom prst="ellipse">
            <a:avLst/>
          </a:prstGeom>
          <a:solidFill>
            <a:srgbClr val="00B0F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OCT</a:t>
            </a:r>
          </a:p>
        </p:txBody>
      </p:sp>
      <p:sp>
        <p:nvSpPr>
          <p:cNvPr id="75" name="Oval 74"/>
          <p:cNvSpPr/>
          <p:nvPr/>
        </p:nvSpPr>
        <p:spPr bwMode="auto">
          <a:xfrm>
            <a:off x="2526005" y="2514600"/>
            <a:ext cx="430146" cy="371542"/>
          </a:xfrm>
          <a:prstGeom prst="ellipse">
            <a:avLst/>
          </a:prstGeom>
          <a:solidFill>
            <a:srgbClr val="92D05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AUG</a:t>
            </a:r>
          </a:p>
        </p:txBody>
      </p:sp>
      <p:sp>
        <p:nvSpPr>
          <p:cNvPr id="76" name="Oval 75"/>
          <p:cNvSpPr/>
          <p:nvPr/>
        </p:nvSpPr>
        <p:spPr bwMode="auto">
          <a:xfrm>
            <a:off x="746599" y="1591036"/>
            <a:ext cx="430146" cy="371542"/>
          </a:xfrm>
          <a:prstGeom prst="ellipse">
            <a:avLst/>
          </a:prstGeom>
          <a:solidFill>
            <a:srgbClr val="92D05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AUG</a:t>
            </a:r>
          </a:p>
        </p:txBody>
      </p:sp>
      <p:sp>
        <p:nvSpPr>
          <p:cNvPr id="77" name="Oval 76"/>
          <p:cNvSpPr/>
          <p:nvPr/>
        </p:nvSpPr>
        <p:spPr bwMode="auto">
          <a:xfrm>
            <a:off x="666623" y="2153641"/>
            <a:ext cx="430146" cy="360959"/>
          </a:xfrm>
          <a:prstGeom prst="ellipse">
            <a:avLst/>
          </a:prstGeom>
          <a:solidFill>
            <a:srgbClr val="00B0F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OCT</a:t>
            </a:r>
          </a:p>
        </p:txBody>
      </p:sp>
      <p:sp>
        <p:nvSpPr>
          <p:cNvPr id="78" name="Oval 77"/>
          <p:cNvSpPr/>
          <p:nvPr/>
        </p:nvSpPr>
        <p:spPr bwMode="auto">
          <a:xfrm>
            <a:off x="7580545" y="3552571"/>
            <a:ext cx="430146" cy="360959"/>
          </a:xfrm>
          <a:prstGeom prst="ellipse">
            <a:avLst/>
          </a:prstGeom>
          <a:solidFill>
            <a:srgbClr val="00B0F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OCT</a:t>
            </a:r>
          </a:p>
        </p:txBody>
      </p:sp>
      <p:sp>
        <p:nvSpPr>
          <p:cNvPr id="79" name="Oval 78"/>
          <p:cNvSpPr/>
          <p:nvPr/>
        </p:nvSpPr>
        <p:spPr bwMode="auto">
          <a:xfrm>
            <a:off x="8637137" y="3552571"/>
            <a:ext cx="430146" cy="360959"/>
          </a:xfrm>
          <a:prstGeom prst="ellipse">
            <a:avLst/>
          </a:prstGeom>
          <a:solidFill>
            <a:srgbClr val="00B0F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OCT</a:t>
            </a:r>
          </a:p>
        </p:txBody>
      </p:sp>
      <p:sp>
        <p:nvSpPr>
          <p:cNvPr id="80" name="Oval 79"/>
          <p:cNvSpPr/>
          <p:nvPr/>
        </p:nvSpPr>
        <p:spPr bwMode="auto">
          <a:xfrm>
            <a:off x="7668954" y="4537979"/>
            <a:ext cx="430146" cy="360959"/>
          </a:xfrm>
          <a:prstGeom prst="ellipse">
            <a:avLst/>
          </a:prstGeom>
          <a:solidFill>
            <a:srgbClr val="00B0F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OCT</a:t>
            </a:r>
          </a:p>
        </p:txBody>
      </p:sp>
      <p:sp>
        <p:nvSpPr>
          <p:cNvPr id="81" name="Rectangle 80"/>
          <p:cNvSpPr/>
          <p:nvPr/>
        </p:nvSpPr>
        <p:spPr>
          <a:xfrm>
            <a:off x="7439523" y="5725865"/>
            <a:ext cx="1462730" cy="7846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prstClr val="black"/>
                </a:solidFill>
              </a:rPr>
              <a:t>Visualize</a:t>
            </a:r>
          </a:p>
          <a:p>
            <a:pPr algn="ctr"/>
            <a:r>
              <a:rPr lang="en-US" sz="2000" dirty="0" smtClean="0">
                <a:solidFill>
                  <a:prstClr val="black"/>
                </a:solidFill>
              </a:rPr>
              <a:t>Score</a:t>
            </a:r>
            <a:endParaRPr lang="en-US" sz="2000" dirty="0">
              <a:solidFill>
                <a:prstClr val="black"/>
              </a:solidFill>
            </a:endParaRPr>
          </a:p>
        </p:txBody>
      </p:sp>
      <p:sp>
        <p:nvSpPr>
          <p:cNvPr id="82" name="Left-Right Arrow 81"/>
          <p:cNvSpPr/>
          <p:nvPr/>
        </p:nvSpPr>
        <p:spPr>
          <a:xfrm>
            <a:off x="6720952" y="6118103"/>
            <a:ext cx="707864" cy="146288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3" name="Oval 82"/>
          <p:cNvSpPr/>
          <p:nvPr/>
        </p:nvSpPr>
        <p:spPr bwMode="auto">
          <a:xfrm>
            <a:off x="6281429" y="6324764"/>
            <a:ext cx="430146" cy="371542"/>
          </a:xfrm>
          <a:prstGeom prst="ellipse">
            <a:avLst/>
          </a:prstGeom>
          <a:solidFill>
            <a:srgbClr val="92D05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AUG</a:t>
            </a:r>
          </a:p>
        </p:txBody>
      </p:sp>
      <p:sp>
        <p:nvSpPr>
          <p:cNvPr id="84" name="Oval 83"/>
          <p:cNvSpPr/>
          <p:nvPr/>
        </p:nvSpPr>
        <p:spPr bwMode="auto">
          <a:xfrm>
            <a:off x="8553592" y="6317227"/>
            <a:ext cx="430146" cy="371542"/>
          </a:xfrm>
          <a:prstGeom prst="ellipse">
            <a:avLst/>
          </a:prstGeom>
          <a:solidFill>
            <a:srgbClr val="92D05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AUG</a:t>
            </a:r>
          </a:p>
        </p:txBody>
      </p:sp>
    </p:spTree>
    <p:extLst>
      <p:ext uri="{BB962C8B-B14F-4D97-AF65-F5344CB8AC3E}">
        <p14:creationId xmlns:p14="http://schemas.microsoft.com/office/powerpoint/2010/main" val="158713571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524000"/>
            <a:ext cx="8229600" cy="4648200"/>
          </a:xfrm>
        </p:spPr>
        <p:txBody>
          <a:bodyPr/>
          <a:lstStyle/>
          <a:p>
            <a:pPr fontAlgn="t"/>
            <a:r>
              <a:rPr lang="en-US" dirty="0" smtClean="0"/>
              <a:t>Key Capabilities Available Now</a:t>
            </a:r>
          </a:p>
          <a:p>
            <a:pPr lvl="1" fontAlgn="t"/>
            <a:r>
              <a:rPr lang="en-US" dirty="0" smtClean="0"/>
              <a:t>Need to Be Tested With C2M2L Components/Environ.</a:t>
            </a:r>
          </a:p>
          <a:p>
            <a:pPr lvl="1" fontAlgn="t"/>
            <a:r>
              <a:rPr lang="en-US" dirty="0" smtClean="0"/>
              <a:t>Need to Be Tested With Seed Designs</a:t>
            </a:r>
          </a:p>
          <a:p>
            <a:pPr lvl="1" fontAlgn="t"/>
            <a:r>
              <a:rPr lang="en-US" dirty="0" smtClean="0"/>
              <a:t>Maturation Needed</a:t>
            </a:r>
          </a:p>
          <a:p>
            <a:pPr fontAlgn="t"/>
            <a:r>
              <a:rPr lang="en-US" dirty="0" smtClean="0"/>
              <a:t>Core Capabilities In Aug for Sept/Oct Beta Tests</a:t>
            </a:r>
          </a:p>
          <a:p>
            <a:pPr lvl="1" fontAlgn="t"/>
            <a:r>
              <a:rPr lang="en-US" dirty="0" smtClean="0"/>
              <a:t>Modeling, Design Space, Dynamics, CAD, </a:t>
            </a:r>
            <a:r>
              <a:rPr lang="en-US" dirty="0" err="1" smtClean="0"/>
              <a:t>Struct</a:t>
            </a:r>
            <a:r>
              <a:rPr lang="en-US" dirty="0" smtClean="0"/>
              <a:t> FEA</a:t>
            </a:r>
          </a:p>
          <a:p>
            <a:pPr fontAlgn="t"/>
            <a:r>
              <a:rPr lang="en-US" dirty="0" smtClean="0"/>
              <a:t>Extended Capabilities in Sept/Oct for Nov Beta</a:t>
            </a:r>
          </a:p>
          <a:p>
            <a:pPr fontAlgn="t"/>
            <a:r>
              <a:rPr lang="en-US" dirty="0" smtClean="0"/>
              <a:t>Small Set Post Nov.</a:t>
            </a:r>
          </a:p>
          <a:p>
            <a:pPr fontAlgn="t"/>
            <a:r>
              <a:rPr lang="en-US" dirty="0" smtClean="0"/>
              <a:t>Plan: </a:t>
            </a:r>
          </a:p>
          <a:p>
            <a:pPr lvl="1" fontAlgn="t"/>
            <a:r>
              <a:rPr lang="en-US" dirty="0" smtClean="0"/>
              <a:t>Maintain Schedule, Test to Greatest Extent</a:t>
            </a:r>
          </a:p>
          <a:p>
            <a:pPr lvl="1" fontAlgn="t"/>
            <a:r>
              <a:rPr lang="en-US" dirty="0" smtClean="0"/>
              <a:t>Flexible Execution</a:t>
            </a:r>
          </a:p>
          <a:p>
            <a:pPr fontAlgn="t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AA57D-7290-43B7-9CE1-2BE8AFF1B705}" type="slidenum">
              <a:rPr lang="en-US" smtClean="0"/>
              <a:pPr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40225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subTitle" sz="quarter" idx="1"/>
          </p:nvPr>
        </p:nvSpPr>
        <p:spPr/>
        <p:txBody>
          <a:bodyPr/>
          <a:lstStyle/>
          <a:p>
            <a:r>
              <a:rPr lang="en-US" dirty="0" smtClean="0"/>
              <a:t>In Case of Emergency</a:t>
            </a:r>
          </a:p>
          <a:p>
            <a:r>
              <a:rPr lang="en-US" dirty="0" smtClean="0"/>
              <a:t>Break Glass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sz="quarter"/>
          </p:nvPr>
        </p:nvSpPr>
        <p:spPr/>
        <p:txBody>
          <a:bodyPr/>
          <a:lstStyle/>
          <a:p>
            <a:r>
              <a:rPr lang="en-US" dirty="0" smtClean="0"/>
              <a:t>Backup Slides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AA57D-7290-43B7-9CE1-2BE8AFF1B705}" type="slidenum">
              <a:rPr lang="en-US" smtClean="0"/>
              <a:pPr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98183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Capability </a:t>
            </a:r>
            <a:r>
              <a:rPr lang="en-US" dirty="0" smtClean="0"/>
              <a:t>Demos</a:t>
            </a:r>
            <a:br>
              <a:rPr lang="en-US" dirty="0" smtClean="0"/>
            </a:br>
            <a:r>
              <a:rPr lang="en-US" dirty="0" smtClean="0"/>
              <a:t>Tuesday Demo Session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524000"/>
            <a:ext cx="8229600" cy="4648200"/>
          </a:xfrm>
        </p:spPr>
        <p:txBody>
          <a:bodyPr/>
          <a:lstStyle/>
          <a:p>
            <a:pPr fontAlgn="t"/>
            <a:r>
              <a:rPr lang="en-US" dirty="0" smtClean="0"/>
              <a:t>Vehicle </a:t>
            </a:r>
            <a:r>
              <a:rPr lang="en-US" dirty="0"/>
              <a:t>Forge </a:t>
            </a:r>
            <a:r>
              <a:rPr lang="en-US" dirty="0">
                <a:sym typeface="Wingdings"/>
              </a:rPr>
              <a:t></a:t>
            </a:r>
            <a:r>
              <a:rPr lang="en-US" dirty="0"/>
              <a:t> </a:t>
            </a:r>
            <a:r>
              <a:rPr lang="en-US" dirty="0" smtClean="0"/>
              <a:t>META</a:t>
            </a:r>
          </a:p>
          <a:p>
            <a:pPr fontAlgn="t"/>
            <a:r>
              <a:rPr lang="en-US" dirty="0" smtClean="0"/>
              <a:t>Dynamics </a:t>
            </a:r>
            <a:r>
              <a:rPr lang="en-US" dirty="0"/>
              <a:t>Evaluation Threads (</a:t>
            </a:r>
            <a:r>
              <a:rPr lang="en-US" dirty="0" err="1"/>
              <a:t>Testbench</a:t>
            </a:r>
            <a:r>
              <a:rPr lang="en-US" dirty="0" smtClean="0"/>
              <a:t>)</a:t>
            </a:r>
          </a:p>
          <a:p>
            <a:pPr fontAlgn="t"/>
            <a:r>
              <a:rPr lang="en-US" dirty="0" smtClean="0"/>
              <a:t>PET </a:t>
            </a:r>
            <a:r>
              <a:rPr lang="en-US" dirty="0"/>
              <a:t>and PCC Thread</a:t>
            </a:r>
          </a:p>
          <a:p>
            <a:pPr fontAlgn="t"/>
            <a:r>
              <a:rPr lang="en-US" dirty="0"/>
              <a:t>Verification Threads (QR/RA)</a:t>
            </a:r>
          </a:p>
          <a:p>
            <a:pPr fontAlgn="t"/>
            <a:r>
              <a:rPr lang="en-US" dirty="0"/>
              <a:t>CAD / FEA Threads</a:t>
            </a:r>
          </a:p>
          <a:p>
            <a:pPr fontAlgn="t"/>
            <a:r>
              <a:rPr lang="en-US" dirty="0"/>
              <a:t>Cyber Threads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AA57D-7290-43B7-9CE1-2BE8AFF1B705}" type="slidenum">
              <a:rPr lang="en-US" smtClean="0"/>
              <a:pPr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96130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Test Bench for Special Purpose Analysis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AA57D-7290-43B7-9CE1-2BE8AFF1B705}" type="slidenum">
              <a:rPr lang="en-US" smtClean="0"/>
              <a:pPr/>
              <a:t>75</a:t>
            </a:fld>
            <a:endParaRPr lang="en-US"/>
          </a:p>
        </p:txBody>
      </p:sp>
      <p:pic>
        <p:nvPicPr>
          <p:cNvPr id="5" name="Picture 4" descr="http://www.websequencediagrams.com/index.php?img=msc2fMNV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425" y="2667000"/>
            <a:ext cx="8928575" cy="3473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7443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Prune Design Space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AA57D-7290-43B7-9CE1-2BE8AFF1B705}" type="slidenum">
              <a:rPr lang="en-US" smtClean="0"/>
              <a:pPr/>
              <a:t>76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1524000"/>
            <a:ext cx="5315123" cy="5104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035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VF Cloud to Create System CAD Assembly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AA57D-7290-43B7-9CE1-2BE8AFF1B705}" type="slidenum">
              <a:rPr lang="en-US" smtClean="0"/>
              <a:pPr/>
              <a:t>77</a:t>
            </a:fld>
            <a:endParaRPr lang="en-US"/>
          </a:p>
        </p:txBody>
      </p:sp>
      <p:pic>
        <p:nvPicPr>
          <p:cNvPr id="6" name="Picture 5" descr="http://www.websequencediagrams.com/index.php?img=mscf1bznz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362200"/>
            <a:ext cx="8815600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8472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Test Bench for Finite Element Analysis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AA57D-7290-43B7-9CE1-2BE8AFF1B705}" type="slidenum">
              <a:rPr lang="en-US" smtClean="0"/>
              <a:pPr/>
              <a:t>78</a:t>
            </a:fld>
            <a:endParaRPr lang="en-US"/>
          </a:p>
        </p:txBody>
      </p:sp>
      <p:pic>
        <p:nvPicPr>
          <p:cNvPr id="6" name="Picture 5" descr="http://www.websequencediagrams.com/index.php?img=mscSZHga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750127"/>
            <a:ext cx="8003906" cy="3733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5114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Execute FEA </a:t>
            </a:r>
            <a:r>
              <a:rPr lang="en-US" dirty="0" err="1" smtClean="0"/>
              <a:t>TestBench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AA57D-7290-43B7-9CE1-2BE8AFF1B705}" type="slidenum">
              <a:rPr lang="en-US" smtClean="0"/>
              <a:pPr/>
              <a:t>79</a:t>
            </a:fld>
            <a:endParaRPr lang="en-US"/>
          </a:p>
        </p:txBody>
      </p:sp>
      <p:pic>
        <p:nvPicPr>
          <p:cNvPr id="5" name="Picture 4" descr="http://www.websequencediagrams.com/index.php?img=msciDsz6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895600"/>
            <a:ext cx="8838534" cy="3265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6086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7764" y="2843214"/>
            <a:ext cx="8873836" cy="3994004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prstClr val="black"/>
                </a:solidFill>
              </a:rPr>
              <a:t>Dashboard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Dashboard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6107" y="3164603"/>
            <a:ext cx="2836876" cy="3504149"/>
          </a:xfrm>
          <a:prstGeom prst="rect">
            <a:avLst/>
          </a:prstGeom>
          <a:noFill/>
          <a:ln w="9525">
            <a:solidFill>
              <a:srgbClr val="00B050"/>
            </a:solidFill>
            <a:miter lim="800000"/>
            <a:headEnd/>
            <a:tailEnd/>
          </a:ln>
        </p:spPr>
      </p:pic>
      <p:sp>
        <p:nvSpPr>
          <p:cNvPr id="6" name="Flowchart: Internal Storage 5"/>
          <p:cNvSpPr/>
          <p:nvPr/>
        </p:nvSpPr>
        <p:spPr>
          <a:xfrm>
            <a:off x="3435927" y="1371600"/>
            <a:ext cx="1828800" cy="533400"/>
          </a:xfrm>
          <a:prstGeom prst="flowChartInternalStorag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100" dirty="0" smtClean="0">
                <a:solidFill>
                  <a:prstClr val="black">
                    <a:lumMod val="95000"/>
                    <a:lumOff val="5000"/>
                  </a:prstClr>
                </a:solidFill>
              </a:rPr>
              <a:t>Results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100" dirty="0" smtClean="0">
                <a:solidFill>
                  <a:prstClr val="black">
                    <a:lumMod val="95000"/>
                    <a:lumOff val="5000"/>
                  </a:prstClr>
                </a:solidFill>
              </a:rPr>
              <a:t>(JSON, XML, CSV)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130301" y="3164605"/>
            <a:ext cx="3128538" cy="3504147"/>
          </a:xfrm>
          <a:prstGeom prst="rect">
            <a:avLst/>
          </a:prstGeom>
          <a:noFill/>
          <a:ln w="9525">
            <a:solidFill>
              <a:srgbClr val="00B050"/>
            </a:solidFill>
            <a:miter lim="800000"/>
            <a:headEnd/>
            <a:tailEnd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258839" y="3164605"/>
            <a:ext cx="2590800" cy="3555426"/>
          </a:xfrm>
          <a:prstGeom prst="rect">
            <a:avLst/>
          </a:prstGeom>
          <a:noFill/>
          <a:ln w="9525">
            <a:solidFill>
              <a:srgbClr val="00B050"/>
            </a:solidFill>
            <a:miter lim="800000"/>
            <a:headEnd/>
            <a:tailEnd/>
          </a:ln>
        </p:spPr>
      </p:pic>
      <p:cxnSp>
        <p:nvCxnSpPr>
          <p:cNvPr id="9" name="Curved Connector 8"/>
          <p:cNvCxnSpPr>
            <a:stCxn id="6" idx="2"/>
            <a:endCxn id="1026" idx="0"/>
          </p:cNvCxnSpPr>
          <p:nvPr/>
        </p:nvCxnSpPr>
        <p:spPr>
          <a:xfrm rot="5400000">
            <a:off x="2392635" y="1206910"/>
            <a:ext cx="1259603" cy="2655782"/>
          </a:xfrm>
          <a:prstGeom prst="curvedConnector3">
            <a:avLst>
              <a:gd name="adj1" fmla="val 50000"/>
            </a:avLst>
          </a:prstGeom>
          <a:ln w="190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urved Connector 11"/>
          <p:cNvCxnSpPr>
            <a:stCxn id="6" idx="2"/>
            <a:endCxn id="1027" idx="0"/>
          </p:cNvCxnSpPr>
          <p:nvPr/>
        </p:nvCxnSpPr>
        <p:spPr>
          <a:xfrm rot="16200000" flipH="1">
            <a:off x="3892646" y="2362680"/>
            <a:ext cx="1259605" cy="344243"/>
          </a:xfrm>
          <a:prstGeom prst="curvedConnector3">
            <a:avLst>
              <a:gd name="adj1" fmla="val 50000"/>
            </a:avLst>
          </a:prstGeom>
          <a:ln w="190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urved Connector 14"/>
          <p:cNvCxnSpPr>
            <a:stCxn id="6" idx="2"/>
            <a:endCxn id="1028" idx="0"/>
          </p:cNvCxnSpPr>
          <p:nvPr/>
        </p:nvCxnSpPr>
        <p:spPr>
          <a:xfrm rot="16200000" flipH="1">
            <a:off x="5322481" y="932846"/>
            <a:ext cx="1259605" cy="3203912"/>
          </a:xfrm>
          <a:prstGeom prst="curvedConnector3">
            <a:avLst>
              <a:gd name="adj1" fmla="val 50000"/>
            </a:avLst>
          </a:prstGeom>
          <a:ln w="190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itle 3"/>
          <p:cNvSpPr txBox="1">
            <a:spLocks/>
          </p:cNvSpPr>
          <p:nvPr/>
        </p:nvSpPr>
        <p:spPr>
          <a:xfrm>
            <a:off x="457200" y="152400"/>
            <a:ext cx="8229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en-US" sz="3200" dirty="0" err="1" smtClean="0">
                <a:solidFill>
                  <a:prstClr val="black"/>
                </a:solidFill>
                <a:latin typeface="Calibri"/>
                <a:ea typeface="+mn-ea"/>
              </a:rPr>
              <a:t>CyPhy</a:t>
            </a:r>
            <a:r>
              <a:rPr lang="en-US" sz="3200" dirty="0" smtClean="0">
                <a:solidFill>
                  <a:prstClr val="black"/>
                </a:solidFill>
                <a:latin typeface="Calibri"/>
                <a:ea typeface="+mn-ea"/>
              </a:rPr>
              <a:t> Tools &amp; Data Flow</a:t>
            </a:r>
            <a:br>
              <a:rPr lang="en-US" sz="3200" dirty="0" smtClean="0">
                <a:solidFill>
                  <a:prstClr val="black"/>
                </a:solidFill>
                <a:latin typeface="Calibri"/>
                <a:ea typeface="+mn-ea"/>
              </a:rPr>
            </a:br>
            <a:endParaRPr lang="en-US" sz="3200" dirty="0">
              <a:solidFill>
                <a:prstClr val="black"/>
              </a:solidFill>
              <a:latin typeface="Calibri"/>
              <a:ea typeface="+mn-e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315200" y="2534802"/>
            <a:ext cx="9749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tx2">
                    <a:lumMod val="50000"/>
                  </a:schemeClr>
                </a:solidFill>
              </a:rPr>
              <a:t>MX.DSH</a:t>
            </a:r>
          </a:p>
        </p:txBody>
      </p:sp>
    </p:spTree>
    <p:extLst>
      <p:ext uri="{BB962C8B-B14F-4D97-AF65-F5344CB8AC3E}">
        <p14:creationId xmlns:p14="http://schemas.microsoft.com/office/powerpoint/2010/main" val="464961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Visualize FEA </a:t>
            </a:r>
            <a:r>
              <a:rPr lang="en-US" dirty="0" err="1" smtClean="0"/>
              <a:t>TestBench</a:t>
            </a:r>
            <a:r>
              <a:rPr lang="en-US" dirty="0" smtClean="0"/>
              <a:t> Results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AA57D-7290-43B7-9CE1-2BE8AFF1B705}" type="slidenum">
              <a:rPr lang="en-US" smtClean="0"/>
              <a:pPr/>
              <a:t>80</a:t>
            </a:fld>
            <a:endParaRPr lang="en-US"/>
          </a:p>
        </p:txBody>
      </p:sp>
      <p:pic>
        <p:nvPicPr>
          <p:cNvPr id="6" name="Picture 5" descr="http://www.websequencediagrams.com/index.php?img=msclUYteJ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2819400"/>
            <a:ext cx="5990799" cy="327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0978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Test Bench for Mobility Analysis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AA57D-7290-43B7-9CE1-2BE8AFF1B705}" type="slidenum">
              <a:rPr lang="en-US" smtClean="0"/>
              <a:pPr/>
              <a:t>81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342" y="2819400"/>
            <a:ext cx="8800001" cy="2780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930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Execute Mobility </a:t>
            </a:r>
            <a:r>
              <a:rPr lang="en-US" dirty="0" err="1" smtClean="0"/>
              <a:t>Testbench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AA57D-7290-43B7-9CE1-2BE8AFF1B705}" type="slidenum">
              <a:rPr lang="en-US" smtClean="0"/>
              <a:pPr/>
              <a:t>82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3048000"/>
            <a:ext cx="8396639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115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Cyber Component</a:t>
            </a:r>
            <a:br>
              <a:rPr lang="en-US" dirty="0" smtClean="0"/>
            </a:br>
            <a:r>
              <a:rPr lang="en-US" dirty="0" smtClean="0"/>
              <a:t>(Controller) Ideal Behavior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AA57D-7290-43B7-9CE1-2BE8AFF1B705}" type="slidenum">
              <a:rPr lang="en-US" smtClean="0"/>
              <a:pPr/>
              <a:t>83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8800"/>
            <a:ext cx="7366872" cy="462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745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Combined Cyber/Physical Simulation (Ideal)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AA57D-7290-43B7-9CE1-2BE8AFF1B705}" type="slidenum">
              <a:rPr lang="en-US" smtClean="0"/>
              <a:pPr/>
              <a:t>84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199" y="1371600"/>
            <a:ext cx="7205779" cy="5295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271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Combined Cyber/Physical Simulation (Actual)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AA57D-7290-43B7-9CE1-2BE8AFF1B705}" type="slidenum">
              <a:rPr lang="en-US" smtClean="0"/>
              <a:pPr/>
              <a:t>85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1371600"/>
            <a:ext cx="7412517" cy="527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331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Tune Realized to Ideal Controller Properties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AA57D-7290-43B7-9CE1-2BE8AFF1B705}" type="slidenum">
              <a:rPr lang="en-US" smtClean="0"/>
              <a:pPr/>
              <a:t>86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9651" y="1447800"/>
            <a:ext cx="6099175" cy="534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821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4824" y="-14844"/>
            <a:ext cx="6725478" cy="736979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 algn="l"/>
            <a:r>
              <a:rPr lang="en-US" sz="2800" i="1" dirty="0">
                <a:latin typeface="Arial" charset="0"/>
                <a:ea typeface="+mn-ea"/>
                <a:cs typeface="+mn-cs"/>
              </a:rPr>
              <a:t>Language Driver: META Design Flow</a:t>
            </a:r>
          </a:p>
        </p:txBody>
      </p:sp>
      <p:sp>
        <p:nvSpPr>
          <p:cNvPr id="118" name="Freeform 29"/>
          <p:cNvSpPr>
            <a:spLocks/>
          </p:cNvSpPr>
          <p:nvPr/>
        </p:nvSpPr>
        <p:spPr bwMode="auto">
          <a:xfrm>
            <a:off x="6724650" y="2133600"/>
            <a:ext cx="1189038" cy="171450"/>
          </a:xfrm>
          <a:custGeom>
            <a:avLst/>
            <a:gdLst>
              <a:gd name="T0" fmla="*/ 2147483647 w 1488"/>
              <a:gd name="T1" fmla="*/ 0 h 240"/>
              <a:gd name="T2" fmla="*/ 2147483647 w 1488"/>
              <a:gd name="T3" fmla="*/ 2147483647 h 240"/>
              <a:gd name="T4" fmla="*/ 0 w 1488"/>
              <a:gd name="T5" fmla="*/ 2147483647 h 240"/>
              <a:gd name="T6" fmla="*/ 0 w 1488"/>
              <a:gd name="T7" fmla="*/ 2147483647 h 240"/>
              <a:gd name="T8" fmla="*/ 0 60000 65536"/>
              <a:gd name="T9" fmla="*/ 0 60000 65536"/>
              <a:gd name="T10" fmla="*/ 0 60000 65536"/>
              <a:gd name="T11" fmla="*/ 0 60000 65536"/>
              <a:gd name="T12" fmla="*/ 0 w 1488"/>
              <a:gd name="T13" fmla="*/ 0 h 240"/>
              <a:gd name="T14" fmla="*/ 1488 w 1488"/>
              <a:gd name="T15" fmla="*/ 240 h 24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488" h="240">
                <a:moveTo>
                  <a:pt x="1488" y="0"/>
                </a:moveTo>
                <a:lnTo>
                  <a:pt x="1488" y="240"/>
                </a:lnTo>
                <a:lnTo>
                  <a:pt x="0" y="240"/>
                </a:lnTo>
                <a:lnTo>
                  <a:pt x="0" y="48"/>
                </a:lnTo>
              </a:path>
            </a:pathLst>
          </a:custGeom>
          <a:noFill/>
          <a:ln w="38100" cmpd="sng">
            <a:solidFill>
              <a:srgbClr val="336600"/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9" name="Line 8"/>
          <p:cNvSpPr>
            <a:spLocks noChangeShapeType="1"/>
          </p:cNvSpPr>
          <p:nvPr/>
        </p:nvSpPr>
        <p:spPr bwMode="auto">
          <a:xfrm>
            <a:off x="533400" y="1698625"/>
            <a:ext cx="8001000" cy="0"/>
          </a:xfrm>
          <a:prstGeom prst="line">
            <a:avLst/>
          </a:prstGeom>
          <a:noFill/>
          <a:ln w="9525">
            <a:solidFill>
              <a:srgbClr val="3333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20" name="Text Box 15"/>
          <p:cNvSpPr txBox="1">
            <a:spLocks noChangeArrowheads="1"/>
          </p:cNvSpPr>
          <p:nvPr/>
        </p:nvSpPr>
        <p:spPr bwMode="auto">
          <a:xfrm>
            <a:off x="641350" y="1728788"/>
            <a:ext cx="9683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eaLnBrk="1" hangingPunct="1"/>
            <a:r>
              <a:rPr lang="en-US" sz="1400" b="1">
                <a:latin typeface="Arial" charset="0"/>
              </a:rPr>
              <a:t>Modeling</a:t>
            </a:r>
          </a:p>
        </p:txBody>
      </p:sp>
      <p:sp>
        <p:nvSpPr>
          <p:cNvPr id="121" name="Line 22"/>
          <p:cNvSpPr>
            <a:spLocks noChangeShapeType="1"/>
          </p:cNvSpPr>
          <p:nvPr/>
        </p:nvSpPr>
        <p:spPr bwMode="auto">
          <a:xfrm>
            <a:off x="547688" y="3148013"/>
            <a:ext cx="8001000" cy="0"/>
          </a:xfrm>
          <a:prstGeom prst="line">
            <a:avLst/>
          </a:prstGeom>
          <a:noFill/>
          <a:ln w="57150">
            <a:solidFill>
              <a:srgbClr val="3333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22" name="Line 26"/>
          <p:cNvSpPr>
            <a:spLocks noChangeShapeType="1"/>
          </p:cNvSpPr>
          <p:nvPr/>
        </p:nvSpPr>
        <p:spPr bwMode="auto">
          <a:xfrm>
            <a:off x="1066800" y="2457450"/>
            <a:ext cx="1146175" cy="4763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23" name="Line 27"/>
          <p:cNvSpPr>
            <a:spLocks noChangeShapeType="1"/>
          </p:cNvSpPr>
          <p:nvPr/>
        </p:nvSpPr>
        <p:spPr bwMode="auto">
          <a:xfrm>
            <a:off x="3370263" y="2176463"/>
            <a:ext cx="1239837" cy="14287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24" name="Line 28"/>
          <p:cNvSpPr>
            <a:spLocks noChangeShapeType="1"/>
          </p:cNvSpPr>
          <p:nvPr/>
        </p:nvSpPr>
        <p:spPr bwMode="auto">
          <a:xfrm>
            <a:off x="3389313" y="2471738"/>
            <a:ext cx="2278062" cy="4762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25" name="Freeform 29"/>
          <p:cNvSpPr>
            <a:spLocks/>
          </p:cNvSpPr>
          <p:nvPr/>
        </p:nvSpPr>
        <p:spPr bwMode="auto">
          <a:xfrm>
            <a:off x="1066800" y="2457450"/>
            <a:ext cx="1189038" cy="381000"/>
          </a:xfrm>
          <a:custGeom>
            <a:avLst/>
            <a:gdLst>
              <a:gd name="T0" fmla="*/ 2147483647 w 1488"/>
              <a:gd name="T1" fmla="*/ 0 h 240"/>
              <a:gd name="T2" fmla="*/ 2147483647 w 1488"/>
              <a:gd name="T3" fmla="*/ 2147483647 h 240"/>
              <a:gd name="T4" fmla="*/ 0 w 1488"/>
              <a:gd name="T5" fmla="*/ 2147483647 h 240"/>
              <a:gd name="T6" fmla="*/ 0 w 1488"/>
              <a:gd name="T7" fmla="*/ 2147483647 h 240"/>
              <a:gd name="T8" fmla="*/ 0 60000 65536"/>
              <a:gd name="T9" fmla="*/ 0 60000 65536"/>
              <a:gd name="T10" fmla="*/ 0 60000 65536"/>
              <a:gd name="T11" fmla="*/ 0 60000 65536"/>
              <a:gd name="T12" fmla="*/ 0 w 1488"/>
              <a:gd name="T13" fmla="*/ 0 h 240"/>
              <a:gd name="T14" fmla="*/ 1488 w 1488"/>
              <a:gd name="T15" fmla="*/ 240 h 24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488" h="240">
                <a:moveTo>
                  <a:pt x="1488" y="0"/>
                </a:moveTo>
                <a:lnTo>
                  <a:pt x="1488" y="240"/>
                </a:lnTo>
                <a:lnTo>
                  <a:pt x="0" y="240"/>
                </a:lnTo>
                <a:lnTo>
                  <a:pt x="0" y="48"/>
                </a:lnTo>
              </a:path>
            </a:pathLst>
          </a:custGeom>
          <a:noFill/>
          <a:ln w="38100" cmpd="sng">
            <a:solidFill>
              <a:srgbClr val="336600"/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26" name="Text Box 15"/>
          <p:cNvSpPr txBox="1">
            <a:spLocks noChangeArrowheads="1"/>
          </p:cNvSpPr>
          <p:nvPr/>
        </p:nvSpPr>
        <p:spPr bwMode="auto">
          <a:xfrm>
            <a:off x="636588" y="1384300"/>
            <a:ext cx="18859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eaLnBrk="1" hangingPunct="1"/>
            <a:r>
              <a:rPr lang="en-US" sz="1400" b="1">
                <a:latin typeface="Arial" charset="0"/>
              </a:rPr>
              <a:t>Architecture Design</a:t>
            </a:r>
          </a:p>
        </p:txBody>
      </p:sp>
      <p:sp>
        <p:nvSpPr>
          <p:cNvPr id="127" name="Text Box 15"/>
          <p:cNvSpPr txBox="1">
            <a:spLocks noChangeArrowheads="1"/>
          </p:cNvSpPr>
          <p:nvPr/>
        </p:nvSpPr>
        <p:spPr bwMode="auto">
          <a:xfrm>
            <a:off x="2820988" y="1374775"/>
            <a:ext cx="344328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eaLnBrk="1" hangingPunct="1"/>
            <a:r>
              <a:rPr lang="en-US" sz="1400" b="1">
                <a:latin typeface="Arial" charset="0"/>
              </a:rPr>
              <a:t>Integrated Multi-physics/Cyber Design</a:t>
            </a:r>
          </a:p>
        </p:txBody>
      </p:sp>
      <p:sp>
        <p:nvSpPr>
          <p:cNvPr id="128" name="Text Box 15"/>
          <p:cNvSpPr txBox="1">
            <a:spLocks noChangeArrowheads="1"/>
          </p:cNvSpPr>
          <p:nvPr/>
        </p:nvSpPr>
        <p:spPr bwMode="auto">
          <a:xfrm>
            <a:off x="6502400" y="1379538"/>
            <a:ext cx="152558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eaLnBrk="1" hangingPunct="1"/>
            <a:r>
              <a:rPr lang="en-US" sz="1400" b="1">
                <a:latin typeface="Arial" charset="0"/>
              </a:rPr>
              <a:t>Detailed Design</a:t>
            </a:r>
          </a:p>
        </p:txBody>
      </p:sp>
      <p:sp>
        <p:nvSpPr>
          <p:cNvPr id="129" name="Text Box 15"/>
          <p:cNvSpPr txBox="1">
            <a:spLocks noChangeArrowheads="1"/>
          </p:cNvSpPr>
          <p:nvPr/>
        </p:nvSpPr>
        <p:spPr bwMode="auto">
          <a:xfrm>
            <a:off x="1679575" y="1719263"/>
            <a:ext cx="1168400" cy="306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eaLnBrk="1" hangingPunct="1"/>
            <a:r>
              <a:rPr lang="en-US" sz="1400" b="1">
                <a:latin typeface="Arial" charset="0"/>
              </a:rPr>
              <a:t>Exploration</a:t>
            </a:r>
          </a:p>
        </p:txBody>
      </p:sp>
      <p:sp>
        <p:nvSpPr>
          <p:cNvPr id="130" name="Line 8"/>
          <p:cNvSpPr>
            <a:spLocks noChangeShapeType="1"/>
          </p:cNvSpPr>
          <p:nvPr/>
        </p:nvSpPr>
        <p:spPr bwMode="auto">
          <a:xfrm>
            <a:off x="552450" y="2043113"/>
            <a:ext cx="8001000" cy="0"/>
          </a:xfrm>
          <a:prstGeom prst="line">
            <a:avLst/>
          </a:prstGeom>
          <a:noFill/>
          <a:ln w="38100">
            <a:solidFill>
              <a:srgbClr val="3333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31" name="Text Box 15"/>
          <p:cNvSpPr txBox="1">
            <a:spLocks noChangeArrowheads="1"/>
          </p:cNvSpPr>
          <p:nvPr/>
        </p:nvSpPr>
        <p:spPr bwMode="auto">
          <a:xfrm>
            <a:off x="2889250" y="1719263"/>
            <a:ext cx="968375" cy="306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eaLnBrk="1" hangingPunct="1"/>
            <a:r>
              <a:rPr lang="en-US" sz="1400" b="1">
                <a:latin typeface="Arial" charset="0"/>
              </a:rPr>
              <a:t>Modeling</a:t>
            </a:r>
          </a:p>
        </p:txBody>
      </p:sp>
      <p:sp>
        <p:nvSpPr>
          <p:cNvPr id="132" name="Text Box 15"/>
          <p:cNvSpPr txBox="1">
            <a:spLocks noChangeArrowheads="1"/>
          </p:cNvSpPr>
          <p:nvPr/>
        </p:nvSpPr>
        <p:spPr bwMode="auto">
          <a:xfrm>
            <a:off x="5400675" y="1738313"/>
            <a:ext cx="55562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eaLnBrk="1" hangingPunct="1"/>
            <a:r>
              <a:rPr lang="en-US" sz="1400" b="1">
                <a:latin typeface="Arial" charset="0"/>
              </a:rPr>
              <a:t>V&amp;V</a:t>
            </a:r>
          </a:p>
        </p:txBody>
      </p:sp>
      <p:sp>
        <p:nvSpPr>
          <p:cNvPr id="133" name="TextBox 132"/>
          <p:cNvSpPr txBox="1"/>
          <p:nvPr/>
        </p:nvSpPr>
        <p:spPr>
          <a:xfrm>
            <a:off x="129704" y="1946789"/>
            <a:ext cx="388761" cy="1209368"/>
          </a:xfrm>
          <a:prstGeom prst="rect">
            <a:avLst/>
          </a:prstGeom>
          <a:noFill/>
        </p:spPr>
        <p:txBody>
          <a:bodyPr vert="wordArtVert">
            <a:spAutoFit/>
          </a:bodyPr>
          <a:lstStyle/>
          <a:p>
            <a:pPr algn="ctr">
              <a:lnSpc>
                <a:spcPts val="700"/>
              </a:lnSpc>
              <a:defRPr/>
            </a:pPr>
            <a:endParaRPr lang="en-US" sz="1100" b="1" dirty="0">
              <a:latin typeface="Arial Narrow" pitchFamily="34" charset="0"/>
              <a:cs typeface="Arial" pitchFamily="34" charset="0"/>
            </a:endParaRPr>
          </a:p>
          <a:p>
            <a:pPr algn="ctr">
              <a:lnSpc>
                <a:spcPts val="700"/>
              </a:lnSpc>
              <a:defRPr/>
            </a:pPr>
            <a:r>
              <a:rPr lang="en-US" sz="1100" b="1" dirty="0">
                <a:latin typeface="Arial Narrow" pitchFamily="34" charset="0"/>
                <a:cs typeface="Arial" pitchFamily="34" charset="0"/>
              </a:rPr>
              <a:t>Flow</a:t>
            </a:r>
          </a:p>
        </p:txBody>
      </p:sp>
      <p:sp>
        <p:nvSpPr>
          <p:cNvPr id="134" name="Text Box 15"/>
          <p:cNvSpPr txBox="1">
            <a:spLocks noChangeArrowheads="1"/>
          </p:cNvSpPr>
          <p:nvPr/>
        </p:nvSpPr>
        <p:spPr bwMode="auto">
          <a:xfrm>
            <a:off x="4033838" y="1728788"/>
            <a:ext cx="110013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eaLnBrk="1" hangingPunct="1"/>
            <a:r>
              <a:rPr lang="en-US" sz="1400" b="1">
                <a:latin typeface="Arial" charset="0"/>
              </a:rPr>
              <a:t>Simulation</a:t>
            </a:r>
          </a:p>
        </p:txBody>
      </p:sp>
      <p:sp>
        <p:nvSpPr>
          <p:cNvPr id="135" name="Text Box 15"/>
          <p:cNvSpPr txBox="1">
            <a:spLocks noChangeArrowheads="1"/>
          </p:cNvSpPr>
          <p:nvPr/>
        </p:nvSpPr>
        <p:spPr bwMode="auto">
          <a:xfrm>
            <a:off x="6359525" y="1708150"/>
            <a:ext cx="9683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eaLnBrk="1" hangingPunct="1"/>
            <a:r>
              <a:rPr lang="en-US" sz="1400" b="1">
                <a:latin typeface="Arial" charset="0"/>
              </a:rPr>
              <a:t>Modeling</a:t>
            </a:r>
          </a:p>
        </p:txBody>
      </p:sp>
      <p:sp>
        <p:nvSpPr>
          <p:cNvPr id="136" name="Text Box 15"/>
          <p:cNvSpPr txBox="1">
            <a:spLocks noChangeArrowheads="1"/>
          </p:cNvSpPr>
          <p:nvPr/>
        </p:nvSpPr>
        <p:spPr bwMode="auto">
          <a:xfrm>
            <a:off x="7499350" y="1714500"/>
            <a:ext cx="9207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eaLnBrk="1" hangingPunct="1"/>
            <a:r>
              <a:rPr lang="en-US" sz="1400" b="1">
                <a:latin typeface="Arial" charset="0"/>
              </a:rPr>
              <a:t>Analysis</a:t>
            </a:r>
          </a:p>
        </p:txBody>
      </p:sp>
      <p:sp>
        <p:nvSpPr>
          <p:cNvPr id="137" name="Freeform 29"/>
          <p:cNvSpPr>
            <a:spLocks/>
          </p:cNvSpPr>
          <p:nvPr/>
        </p:nvSpPr>
        <p:spPr bwMode="auto">
          <a:xfrm>
            <a:off x="3403600" y="2478088"/>
            <a:ext cx="2290763" cy="381000"/>
          </a:xfrm>
          <a:custGeom>
            <a:avLst/>
            <a:gdLst>
              <a:gd name="T0" fmla="*/ 2147483647 w 1488"/>
              <a:gd name="T1" fmla="*/ 0 h 240"/>
              <a:gd name="T2" fmla="*/ 2147483647 w 1488"/>
              <a:gd name="T3" fmla="*/ 2147483647 h 240"/>
              <a:gd name="T4" fmla="*/ 0 w 1488"/>
              <a:gd name="T5" fmla="*/ 2147483647 h 240"/>
              <a:gd name="T6" fmla="*/ 0 w 1488"/>
              <a:gd name="T7" fmla="*/ 2147483647 h 240"/>
              <a:gd name="T8" fmla="*/ 0 60000 65536"/>
              <a:gd name="T9" fmla="*/ 0 60000 65536"/>
              <a:gd name="T10" fmla="*/ 0 60000 65536"/>
              <a:gd name="T11" fmla="*/ 0 60000 65536"/>
              <a:gd name="T12" fmla="*/ 0 w 1488"/>
              <a:gd name="T13" fmla="*/ 0 h 240"/>
              <a:gd name="T14" fmla="*/ 1488 w 1488"/>
              <a:gd name="T15" fmla="*/ 240 h 24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488" h="240">
                <a:moveTo>
                  <a:pt x="1488" y="0"/>
                </a:moveTo>
                <a:lnTo>
                  <a:pt x="1488" y="240"/>
                </a:lnTo>
                <a:lnTo>
                  <a:pt x="0" y="240"/>
                </a:lnTo>
                <a:lnTo>
                  <a:pt x="0" y="48"/>
                </a:lnTo>
              </a:path>
            </a:pathLst>
          </a:custGeom>
          <a:noFill/>
          <a:ln w="38100" cmpd="sng">
            <a:solidFill>
              <a:srgbClr val="336600"/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38" name="Line 26"/>
          <p:cNvSpPr>
            <a:spLocks noChangeShapeType="1"/>
          </p:cNvSpPr>
          <p:nvPr/>
        </p:nvSpPr>
        <p:spPr bwMode="auto">
          <a:xfrm flipV="1">
            <a:off x="2265363" y="2468563"/>
            <a:ext cx="1104900" cy="1587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cxnSp>
        <p:nvCxnSpPr>
          <p:cNvPr id="139" name="Straight Connector 138"/>
          <p:cNvCxnSpPr/>
          <p:nvPr/>
        </p:nvCxnSpPr>
        <p:spPr>
          <a:xfrm rot="5400000">
            <a:off x="3246438" y="2308225"/>
            <a:ext cx="279400" cy="0"/>
          </a:xfrm>
          <a:prstGeom prst="line">
            <a:avLst/>
          </a:prstGeom>
          <a:noFill/>
          <a:ln w="38100" cap="flat" cmpd="sng" algn="ctr">
            <a:solidFill>
              <a:srgbClr val="008000"/>
            </a:solidFill>
            <a:prstDash val="solid"/>
          </a:ln>
          <a:effectLst/>
        </p:spPr>
      </p:cxnSp>
      <p:cxnSp>
        <p:nvCxnSpPr>
          <p:cNvPr id="140" name="Straight Connector 139"/>
          <p:cNvCxnSpPr/>
          <p:nvPr/>
        </p:nvCxnSpPr>
        <p:spPr>
          <a:xfrm rot="16200000" flipH="1">
            <a:off x="5553075" y="2324100"/>
            <a:ext cx="276225" cy="9525"/>
          </a:xfrm>
          <a:prstGeom prst="line">
            <a:avLst/>
          </a:prstGeom>
          <a:noFill/>
          <a:ln w="38100" cap="flat" cmpd="sng" algn="ctr">
            <a:solidFill>
              <a:srgbClr val="008000"/>
            </a:solidFill>
            <a:prstDash val="solid"/>
            <a:headEnd type="none" w="med" len="med"/>
            <a:tailEnd type="triangle" w="med" len="med"/>
          </a:ln>
          <a:effectLst/>
        </p:spPr>
      </p:cxnSp>
      <p:sp>
        <p:nvSpPr>
          <p:cNvPr id="141" name="Line 27"/>
          <p:cNvSpPr>
            <a:spLocks noChangeShapeType="1"/>
          </p:cNvSpPr>
          <p:nvPr/>
        </p:nvSpPr>
        <p:spPr bwMode="auto">
          <a:xfrm>
            <a:off x="4627563" y="2195513"/>
            <a:ext cx="1287462" cy="14287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42" name="Line 26"/>
          <p:cNvSpPr>
            <a:spLocks noChangeShapeType="1"/>
          </p:cNvSpPr>
          <p:nvPr/>
        </p:nvSpPr>
        <p:spPr bwMode="auto">
          <a:xfrm>
            <a:off x="5743575" y="2476500"/>
            <a:ext cx="769938" cy="11113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43" name="Line 26"/>
          <p:cNvSpPr>
            <a:spLocks noChangeShapeType="1"/>
          </p:cNvSpPr>
          <p:nvPr/>
        </p:nvSpPr>
        <p:spPr bwMode="auto">
          <a:xfrm>
            <a:off x="6551613" y="2481263"/>
            <a:ext cx="1146175" cy="4762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44" name="Freeform 29"/>
          <p:cNvSpPr>
            <a:spLocks/>
          </p:cNvSpPr>
          <p:nvPr/>
        </p:nvSpPr>
        <p:spPr bwMode="auto">
          <a:xfrm>
            <a:off x="6561138" y="2490788"/>
            <a:ext cx="1189037" cy="161925"/>
          </a:xfrm>
          <a:custGeom>
            <a:avLst/>
            <a:gdLst>
              <a:gd name="T0" fmla="*/ 2147483647 w 1488"/>
              <a:gd name="T1" fmla="*/ 0 h 240"/>
              <a:gd name="T2" fmla="*/ 2147483647 w 1488"/>
              <a:gd name="T3" fmla="*/ 2147483647 h 240"/>
              <a:gd name="T4" fmla="*/ 0 w 1488"/>
              <a:gd name="T5" fmla="*/ 2147483647 h 240"/>
              <a:gd name="T6" fmla="*/ 0 w 1488"/>
              <a:gd name="T7" fmla="*/ 2147483647 h 240"/>
              <a:gd name="T8" fmla="*/ 0 60000 65536"/>
              <a:gd name="T9" fmla="*/ 0 60000 65536"/>
              <a:gd name="T10" fmla="*/ 0 60000 65536"/>
              <a:gd name="T11" fmla="*/ 0 60000 65536"/>
              <a:gd name="T12" fmla="*/ 0 w 1488"/>
              <a:gd name="T13" fmla="*/ 0 h 240"/>
              <a:gd name="T14" fmla="*/ 1488 w 1488"/>
              <a:gd name="T15" fmla="*/ 240 h 24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488" h="240">
                <a:moveTo>
                  <a:pt x="1488" y="0"/>
                </a:moveTo>
                <a:lnTo>
                  <a:pt x="1488" y="240"/>
                </a:lnTo>
                <a:lnTo>
                  <a:pt x="0" y="240"/>
                </a:lnTo>
                <a:lnTo>
                  <a:pt x="0" y="48"/>
                </a:lnTo>
              </a:path>
            </a:pathLst>
          </a:custGeom>
          <a:noFill/>
          <a:ln w="38100" cmpd="sng">
            <a:solidFill>
              <a:srgbClr val="336600"/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45" name="Line 26"/>
          <p:cNvSpPr>
            <a:spLocks noChangeShapeType="1"/>
          </p:cNvSpPr>
          <p:nvPr/>
        </p:nvSpPr>
        <p:spPr bwMode="auto">
          <a:xfrm>
            <a:off x="6411913" y="2840038"/>
            <a:ext cx="1146175" cy="3175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46" name="Line 26"/>
          <p:cNvSpPr>
            <a:spLocks noChangeShapeType="1"/>
          </p:cNvSpPr>
          <p:nvPr/>
        </p:nvSpPr>
        <p:spPr bwMode="auto">
          <a:xfrm>
            <a:off x="6719888" y="2128838"/>
            <a:ext cx="1146175" cy="4762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47" name="Freeform 29"/>
          <p:cNvSpPr>
            <a:spLocks/>
          </p:cNvSpPr>
          <p:nvPr/>
        </p:nvSpPr>
        <p:spPr bwMode="auto">
          <a:xfrm>
            <a:off x="6421438" y="2855913"/>
            <a:ext cx="1189037" cy="165100"/>
          </a:xfrm>
          <a:custGeom>
            <a:avLst/>
            <a:gdLst>
              <a:gd name="T0" fmla="*/ 2147483647 w 1488"/>
              <a:gd name="T1" fmla="*/ 0 h 240"/>
              <a:gd name="T2" fmla="*/ 2147483647 w 1488"/>
              <a:gd name="T3" fmla="*/ 2147483647 h 240"/>
              <a:gd name="T4" fmla="*/ 0 w 1488"/>
              <a:gd name="T5" fmla="*/ 2147483647 h 240"/>
              <a:gd name="T6" fmla="*/ 0 w 1488"/>
              <a:gd name="T7" fmla="*/ 2147483647 h 240"/>
              <a:gd name="T8" fmla="*/ 0 60000 65536"/>
              <a:gd name="T9" fmla="*/ 0 60000 65536"/>
              <a:gd name="T10" fmla="*/ 0 60000 65536"/>
              <a:gd name="T11" fmla="*/ 0 60000 65536"/>
              <a:gd name="T12" fmla="*/ 0 w 1488"/>
              <a:gd name="T13" fmla="*/ 0 h 240"/>
              <a:gd name="T14" fmla="*/ 1488 w 1488"/>
              <a:gd name="T15" fmla="*/ 240 h 24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488" h="240">
                <a:moveTo>
                  <a:pt x="1488" y="0"/>
                </a:moveTo>
                <a:lnTo>
                  <a:pt x="1488" y="240"/>
                </a:lnTo>
                <a:lnTo>
                  <a:pt x="0" y="240"/>
                </a:lnTo>
                <a:lnTo>
                  <a:pt x="0" y="48"/>
                </a:lnTo>
              </a:path>
            </a:pathLst>
          </a:custGeom>
          <a:noFill/>
          <a:ln w="38100" cmpd="sng">
            <a:solidFill>
              <a:srgbClr val="336600"/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cxnSp>
        <p:nvCxnSpPr>
          <p:cNvPr id="148" name="Straight Arrow Connector 147"/>
          <p:cNvCxnSpPr/>
          <p:nvPr/>
        </p:nvCxnSpPr>
        <p:spPr>
          <a:xfrm rot="5400000" flipH="1" flipV="1">
            <a:off x="6447632" y="2229644"/>
            <a:ext cx="344487" cy="161925"/>
          </a:xfrm>
          <a:prstGeom prst="straightConnector1">
            <a:avLst/>
          </a:prstGeom>
          <a:noFill/>
          <a:ln w="38100" cap="flat" cmpd="sng" algn="ctr">
            <a:solidFill>
              <a:srgbClr val="008000"/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49" name="Straight Arrow Connector 148"/>
          <p:cNvCxnSpPr/>
          <p:nvPr/>
        </p:nvCxnSpPr>
        <p:spPr>
          <a:xfrm rot="5400000">
            <a:off x="6303170" y="2583656"/>
            <a:ext cx="334962" cy="149225"/>
          </a:xfrm>
          <a:prstGeom prst="straightConnector1">
            <a:avLst/>
          </a:prstGeom>
          <a:noFill/>
          <a:ln w="38100" cap="flat" cmpd="sng" algn="ctr">
            <a:solidFill>
              <a:srgbClr val="008000"/>
            </a:solidFill>
            <a:prstDash val="solid"/>
            <a:headEnd type="none" w="med" len="med"/>
            <a:tailEnd type="triangle" w="med" len="med"/>
          </a:ln>
          <a:effectLst/>
        </p:spPr>
      </p:cxnSp>
      <p:sp>
        <p:nvSpPr>
          <p:cNvPr id="150" name="TextBox 93"/>
          <p:cNvSpPr txBox="1">
            <a:spLocks noChangeArrowheads="1"/>
          </p:cNvSpPr>
          <p:nvPr/>
        </p:nvSpPr>
        <p:spPr bwMode="auto">
          <a:xfrm>
            <a:off x="1063625" y="2898775"/>
            <a:ext cx="1376363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eaLnBrk="1" hangingPunct="1"/>
            <a:r>
              <a:rPr lang="en-US" sz="1200" dirty="0">
                <a:latin typeface="Arial" charset="0"/>
              </a:rPr>
              <a:t>Rapid exploration</a:t>
            </a:r>
          </a:p>
        </p:txBody>
      </p:sp>
      <p:sp>
        <p:nvSpPr>
          <p:cNvPr id="151" name="TextBox 94"/>
          <p:cNvSpPr txBox="1">
            <a:spLocks noChangeArrowheads="1"/>
          </p:cNvSpPr>
          <p:nvPr/>
        </p:nvSpPr>
        <p:spPr bwMode="auto">
          <a:xfrm>
            <a:off x="2801938" y="2900363"/>
            <a:ext cx="3502025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eaLnBrk="1" hangingPunct="1"/>
            <a:r>
              <a:rPr lang="en-US" sz="1200">
                <a:latin typeface="Arial" charset="0"/>
              </a:rPr>
              <a:t>Exploration with integrated optimization and V&amp;V</a:t>
            </a:r>
          </a:p>
        </p:txBody>
      </p:sp>
      <p:sp>
        <p:nvSpPr>
          <p:cNvPr id="152" name="TextBox 95"/>
          <p:cNvSpPr txBox="1">
            <a:spLocks noChangeArrowheads="1"/>
          </p:cNvSpPr>
          <p:nvPr/>
        </p:nvSpPr>
        <p:spPr bwMode="auto">
          <a:xfrm>
            <a:off x="7783513" y="2767013"/>
            <a:ext cx="7366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eaLnBrk="1" hangingPunct="1">
              <a:lnSpc>
                <a:spcPts val="1200"/>
              </a:lnSpc>
            </a:pPr>
            <a:r>
              <a:rPr lang="en-US" sz="1200">
                <a:latin typeface="Arial" charset="0"/>
              </a:rPr>
              <a:t>Deep</a:t>
            </a:r>
            <a:br>
              <a:rPr lang="en-US" sz="1200">
                <a:latin typeface="Arial" charset="0"/>
              </a:rPr>
            </a:br>
            <a:r>
              <a:rPr lang="en-US" sz="1200">
                <a:latin typeface="Arial" charset="0"/>
              </a:rPr>
              <a:t>analysis</a:t>
            </a:r>
          </a:p>
        </p:txBody>
      </p:sp>
      <p:sp>
        <p:nvSpPr>
          <p:cNvPr id="153" name="TextBox 103"/>
          <p:cNvSpPr txBox="1">
            <a:spLocks noChangeArrowheads="1"/>
          </p:cNvSpPr>
          <p:nvPr/>
        </p:nvSpPr>
        <p:spPr bwMode="auto">
          <a:xfrm>
            <a:off x="6550025" y="2454275"/>
            <a:ext cx="1050925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eaLnBrk="1" hangingPunct="1"/>
            <a:r>
              <a:rPr lang="en-US" sz="1000">
                <a:latin typeface="Arial" charset="0"/>
              </a:rPr>
              <a:t>Physics-based </a:t>
            </a:r>
          </a:p>
        </p:txBody>
      </p:sp>
      <p:sp>
        <p:nvSpPr>
          <p:cNvPr id="154" name="TextBox 104"/>
          <p:cNvSpPr txBox="1">
            <a:spLocks noChangeArrowheads="1"/>
          </p:cNvSpPr>
          <p:nvPr/>
        </p:nvSpPr>
        <p:spPr bwMode="auto">
          <a:xfrm>
            <a:off x="6388100" y="2813050"/>
            <a:ext cx="1292225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eaLnBrk="1" hangingPunct="1"/>
            <a:r>
              <a:rPr lang="en-US" sz="1000">
                <a:latin typeface="Arial" charset="0"/>
              </a:rPr>
              <a:t>Structure/CAD/Mfg </a:t>
            </a:r>
          </a:p>
        </p:txBody>
      </p:sp>
      <p:sp>
        <p:nvSpPr>
          <p:cNvPr id="155" name="TextBox 105"/>
          <p:cNvSpPr txBox="1">
            <a:spLocks noChangeArrowheads="1"/>
          </p:cNvSpPr>
          <p:nvPr/>
        </p:nvSpPr>
        <p:spPr bwMode="auto">
          <a:xfrm>
            <a:off x="6754813" y="2089150"/>
            <a:ext cx="427037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eaLnBrk="1" hangingPunct="1"/>
            <a:r>
              <a:rPr lang="en-US" sz="1000">
                <a:latin typeface="Arial" charset="0"/>
              </a:rPr>
              <a:t>SW </a:t>
            </a:r>
          </a:p>
        </p:txBody>
      </p:sp>
      <p:sp>
        <p:nvSpPr>
          <p:cNvPr id="157" name="Rectangle 3"/>
          <p:cNvSpPr>
            <a:spLocks noChangeArrowheads="1"/>
          </p:cNvSpPr>
          <p:nvPr/>
        </p:nvSpPr>
        <p:spPr bwMode="auto">
          <a:xfrm>
            <a:off x="533400" y="1317625"/>
            <a:ext cx="8001000" cy="4482674"/>
          </a:xfrm>
          <a:prstGeom prst="rect">
            <a:avLst/>
          </a:prstGeom>
          <a:noFill/>
          <a:ln w="57150">
            <a:solidFill>
              <a:srgbClr val="3333CC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61" name="Line 10"/>
          <p:cNvSpPr>
            <a:spLocks noChangeShapeType="1"/>
          </p:cNvSpPr>
          <p:nvPr/>
        </p:nvSpPr>
        <p:spPr bwMode="auto">
          <a:xfrm>
            <a:off x="2767080" y="1346885"/>
            <a:ext cx="0" cy="4453414"/>
          </a:xfrm>
          <a:prstGeom prst="line">
            <a:avLst/>
          </a:prstGeom>
          <a:noFill/>
          <a:ln w="38100">
            <a:solidFill>
              <a:srgbClr val="B2B2B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62" name="Line 13"/>
          <p:cNvSpPr>
            <a:spLocks noChangeShapeType="1"/>
          </p:cNvSpPr>
          <p:nvPr/>
        </p:nvSpPr>
        <p:spPr bwMode="auto">
          <a:xfrm flipH="1">
            <a:off x="6191318" y="1362760"/>
            <a:ext cx="4762" cy="4437539"/>
          </a:xfrm>
          <a:prstGeom prst="line">
            <a:avLst/>
          </a:prstGeom>
          <a:noFill/>
          <a:ln w="38100">
            <a:solidFill>
              <a:srgbClr val="B2B2B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63" name="Line 22"/>
          <p:cNvSpPr>
            <a:spLocks noChangeShapeType="1"/>
          </p:cNvSpPr>
          <p:nvPr/>
        </p:nvSpPr>
        <p:spPr bwMode="auto">
          <a:xfrm>
            <a:off x="495368" y="3150285"/>
            <a:ext cx="8001000" cy="0"/>
          </a:xfrm>
          <a:prstGeom prst="line">
            <a:avLst/>
          </a:prstGeom>
          <a:noFill/>
          <a:ln w="57150">
            <a:solidFill>
              <a:srgbClr val="3333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503515" y="6190216"/>
            <a:ext cx="8049935" cy="667784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prstClr val="white"/>
                </a:solidFill>
              </a:rPr>
              <a:t>META Language </a:t>
            </a:r>
            <a:r>
              <a:rPr lang="en-US" sz="1800" dirty="0" smtClean="0">
                <a:solidFill>
                  <a:prstClr val="white"/>
                </a:solidFill>
              </a:rPr>
              <a:t>Suite needs to support design flow at multiple levels of abstraction</a:t>
            </a:r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47688" y="3245061"/>
            <a:ext cx="221939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1600" dirty="0" smtClean="0"/>
              <a:t>Design Space + Constraint Modeling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600" dirty="0" smtClean="0"/>
              <a:t>Architecture </a:t>
            </a:r>
            <a:r>
              <a:rPr lang="en-US" sz="1600" dirty="0"/>
              <a:t>Modeling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600" dirty="0"/>
              <a:t>Low-Res Component Modeling </a:t>
            </a:r>
          </a:p>
        </p:txBody>
      </p:sp>
      <p:sp>
        <p:nvSpPr>
          <p:cNvPr id="164" name="TextBox 163"/>
          <p:cNvSpPr txBox="1"/>
          <p:nvPr/>
        </p:nvSpPr>
        <p:spPr>
          <a:xfrm>
            <a:off x="2852764" y="3245061"/>
            <a:ext cx="327577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1600" dirty="0"/>
              <a:t>Design Space + Constraint Modeling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600" dirty="0"/>
              <a:t>Architecture Modeling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600" dirty="0" smtClean="0"/>
              <a:t>Dynamics Modeling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600" dirty="0" smtClean="0"/>
              <a:t>Computational Behavior Modeling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600" dirty="0" smtClean="0"/>
              <a:t>CAD/Thermal Modeling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600" dirty="0" smtClean="0"/>
              <a:t>Manufacturing Modeling</a:t>
            </a:r>
          </a:p>
        </p:txBody>
      </p:sp>
      <p:sp>
        <p:nvSpPr>
          <p:cNvPr id="165" name="TextBox 164"/>
          <p:cNvSpPr txBox="1"/>
          <p:nvPr/>
        </p:nvSpPr>
        <p:spPr>
          <a:xfrm>
            <a:off x="6303963" y="3245061"/>
            <a:ext cx="211613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1600" dirty="0" smtClean="0"/>
              <a:t>Architecture Modeling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600" dirty="0" smtClean="0"/>
              <a:t>Dynamics Modeling</a:t>
            </a:r>
            <a:endParaRPr lang="en-US" sz="1600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sz="1600" dirty="0" smtClean="0"/>
              <a:t>Detailed Domain Modeling</a:t>
            </a:r>
          </a:p>
        </p:txBody>
      </p:sp>
    </p:spTree>
    <p:extLst>
      <p:ext uri="{BB962C8B-B14F-4D97-AF65-F5344CB8AC3E}">
        <p14:creationId xmlns:p14="http://schemas.microsoft.com/office/powerpoint/2010/main" val="4164185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/>
          <p:cNvSpPr/>
          <p:nvPr/>
        </p:nvSpPr>
        <p:spPr>
          <a:xfrm>
            <a:off x="106016" y="1112244"/>
            <a:ext cx="8961783" cy="2359826"/>
          </a:xfrm>
          <a:prstGeom prst="roundRect">
            <a:avLst>
              <a:gd name="adj" fmla="val 6559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marL="7434263"/>
            <a:r>
              <a:rPr lang="en-US" sz="1600" dirty="0" smtClean="0">
                <a:solidFill>
                  <a:prstClr val="black"/>
                </a:solidFill>
              </a:rPr>
              <a:t>Components span:</a:t>
            </a:r>
          </a:p>
          <a:p>
            <a:pPr marL="7720013" indent="-285750">
              <a:buFont typeface="Arial" pitchFamily="34" charset="0"/>
              <a:buChar char="•"/>
            </a:pPr>
            <a:r>
              <a:rPr lang="en-US" sz="1600" dirty="0" smtClean="0">
                <a:solidFill>
                  <a:prstClr val="black"/>
                </a:solidFill>
              </a:rPr>
              <a:t>Multiple physics</a:t>
            </a:r>
          </a:p>
          <a:p>
            <a:pPr marL="7720013" indent="-285750">
              <a:buFont typeface="Arial" pitchFamily="34" charset="0"/>
              <a:buChar char="•"/>
            </a:pPr>
            <a:r>
              <a:rPr lang="en-US" sz="1600" dirty="0" smtClean="0">
                <a:solidFill>
                  <a:prstClr val="black"/>
                </a:solidFill>
              </a:rPr>
              <a:t>Multiple domains</a:t>
            </a:r>
          </a:p>
          <a:p>
            <a:pPr marL="7720013" indent="-285750">
              <a:buFont typeface="Arial" pitchFamily="34" charset="0"/>
              <a:buChar char="•"/>
            </a:pPr>
            <a:r>
              <a:rPr lang="en-US" sz="1600" dirty="0" smtClean="0">
                <a:solidFill>
                  <a:prstClr val="black"/>
                </a:solidFill>
              </a:rPr>
              <a:t>Multiple tools</a:t>
            </a:r>
            <a:endParaRPr lang="en-US" sz="1600" dirty="0">
              <a:solidFill>
                <a:prstClr val="black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729" y="110819"/>
            <a:ext cx="6539948" cy="727381"/>
          </a:xfr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l"/>
            <a:r>
              <a:rPr lang="en-US" sz="2800" i="1" dirty="0" smtClean="0">
                <a:solidFill>
                  <a:schemeClr val="tx2"/>
                </a:solidFill>
                <a:latin typeface="Arial" charset="0"/>
                <a:ea typeface="+mn-ea"/>
                <a:cs typeface="+mn-cs"/>
              </a:rPr>
              <a:t>Language Driver : META Components </a:t>
            </a:r>
            <a:r>
              <a:rPr lang="en-US" sz="2800" i="1" dirty="0">
                <a:solidFill>
                  <a:schemeClr val="tx2"/>
                </a:solidFill>
                <a:latin typeface="Arial" charset="0"/>
                <a:ea typeface="+mn-ea"/>
                <a:cs typeface="+mn-cs"/>
              </a:rPr>
              <a:t>through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472070"/>
            <a:ext cx="8229600" cy="2706380"/>
          </a:xfrm>
        </p:spPr>
        <p:txBody>
          <a:bodyPr numCol="3">
            <a:normAutofit/>
          </a:bodyPr>
          <a:lstStyle/>
          <a:p>
            <a:r>
              <a:rPr lang="en-US" sz="2000" dirty="0" smtClean="0"/>
              <a:t>Physical</a:t>
            </a:r>
          </a:p>
          <a:p>
            <a:pPr lvl="1"/>
            <a:r>
              <a:rPr lang="en-US" sz="1800" dirty="0" smtClean="0"/>
              <a:t>Functional: implements some function in the design</a:t>
            </a:r>
          </a:p>
          <a:p>
            <a:pPr lvl="1"/>
            <a:r>
              <a:rPr lang="en-US" sz="1800" dirty="0" smtClean="0"/>
              <a:t>Interconnect: acts as the facilitators for physical and information flows</a:t>
            </a:r>
          </a:p>
          <a:p>
            <a:r>
              <a:rPr lang="en-US" sz="2000" dirty="0" smtClean="0"/>
              <a:t>Cyber</a:t>
            </a:r>
          </a:p>
          <a:p>
            <a:pPr lvl="1"/>
            <a:r>
              <a:rPr lang="en-US" sz="1800" dirty="0" smtClean="0"/>
              <a:t>Software that implements some function</a:t>
            </a:r>
          </a:p>
          <a:p>
            <a:pPr lvl="1"/>
            <a:r>
              <a:rPr lang="en-US" sz="1800" dirty="0" smtClean="0"/>
              <a:t>Requires a physical platform to run/to communicate</a:t>
            </a:r>
          </a:p>
          <a:p>
            <a:pPr lvl="1"/>
            <a:endParaRPr lang="en-US" sz="1800" dirty="0" smtClean="0"/>
          </a:p>
          <a:p>
            <a:r>
              <a:rPr lang="en-US" sz="2000" dirty="0" smtClean="0"/>
              <a:t>Cyber-Physical</a:t>
            </a:r>
          </a:p>
          <a:p>
            <a:pPr lvl="1"/>
            <a:r>
              <a:rPr lang="en-US" sz="1800" dirty="0" smtClean="0"/>
              <a:t>Physical with deeply embedded computing and communication</a:t>
            </a:r>
          </a:p>
          <a:p>
            <a:pPr>
              <a:buNone/>
            </a:pPr>
            <a:endParaRPr lang="en-US" sz="2000" dirty="0" smtClean="0"/>
          </a:p>
        </p:txBody>
      </p:sp>
      <p:sp>
        <p:nvSpPr>
          <p:cNvPr id="5" name="Line Callout 1 4"/>
          <p:cNvSpPr/>
          <p:nvPr/>
        </p:nvSpPr>
        <p:spPr>
          <a:xfrm>
            <a:off x="4902593" y="1185600"/>
            <a:ext cx="1066800" cy="304800"/>
          </a:xfrm>
          <a:prstGeom prst="borderCallout1">
            <a:avLst>
              <a:gd name="adj1" fmla="val 100775"/>
              <a:gd name="adj2" fmla="val 21855"/>
              <a:gd name="adj3" fmla="val 488231"/>
              <a:gd name="adj4" fmla="val -12551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prstClr val="black"/>
                </a:solidFill>
              </a:rPr>
              <a:t>Battery</a:t>
            </a:r>
            <a:endParaRPr lang="en-US" sz="1600" dirty="0">
              <a:solidFill>
                <a:prstClr val="black"/>
              </a:solidFill>
            </a:endParaRPr>
          </a:p>
        </p:txBody>
      </p:sp>
      <p:sp>
        <p:nvSpPr>
          <p:cNvPr id="7" name="Line Callout 1 6"/>
          <p:cNvSpPr/>
          <p:nvPr/>
        </p:nvSpPr>
        <p:spPr>
          <a:xfrm>
            <a:off x="5654518" y="1494949"/>
            <a:ext cx="1066035" cy="442416"/>
          </a:xfrm>
          <a:prstGeom prst="borderCallout1">
            <a:avLst>
              <a:gd name="adj1" fmla="val 74084"/>
              <a:gd name="adj2" fmla="val 1949"/>
              <a:gd name="adj3" fmla="val 160565"/>
              <a:gd name="adj4" fmla="val -22755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prstClr val="black"/>
                </a:solidFill>
              </a:rPr>
              <a:t>VMS</a:t>
            </a:r>
            <a:endParaRPr lang="en-US" sz="1600" dirty="0">
              <a:solidFill>
                <a:prstClr val="black"/>
              </a:solidFill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3703" y="2394806"/>
            <a:ext cx="949802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9328" y="1975043"/>
            <a:ext cx="573889" cy="5738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Line Callout 1 10"/>
          <p:cNvSpPr/>
          <p:nvPr/>
        </p:nvSpPr>
        <p:spPr>
          <a:xfrm>
            <a:off x="3351700" y="1212573"/>
            <a:ext cx="1393552" cy="451513"/>
          </a:xfrm>
          <a:prstGeom prst="borderCallout1">
            <a:avLst>
              <a:gd name="adj1" fmla="val 101432"/>
              <a:gd name="adj2" fmla="val 31570"/>
              <a:gd name="adj3" fmla="val 219208"/>
              <a:gd name="adj4" fmla="val 4445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prstClr val="black"/>
                </a:solidFill>
              </a:rPr>
              <a:t>ISG</a:t>
            </a:r>
            <a:endParaRPr lang="en-US" sz="1600" dirty="0">
              <a:solidFill>
                <a:prstClr val="black"/>
              </a:solidFill>
            </a:endParaRPr>
          </a:p>
        </p:txBody>
      </p:sp>
      <p:sp>
        <p:nvSpPr>
          <p:cNvPr id="12" name="Line Callout 1 11"/>
          <p:cNvSpPr/>
          <p:nvPr/>
        </p:nvSpPr>
        <p:spPr>
          <a:xfrm>
            <a:off x="6187536" y="2051664"/>
            <a:ext cx="1393552" cy="451513"/>
          </a:xfrm>
          <a:prstGeom prst="borderCallout1">
            <a:avLst>
              <a:gd name="adj1" fmla="val 76944"/>
              <a:gd name="adj2" fmla="val 8137"/>
              <a:gd name="adj3" fmla="val 164537"/>
              <a:gd name="adj4" fmla="val -18406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prstClr val="black"/>
                </a:solidFill>
              </a:rPr>
              <a:t>Servos</a:t>
            </a:r>
          </a:p>
          <a:p>
            <a:pPr algn="ctr"/>
            <a:r>
              <a:rPr lang="en-US" sz="1600" dirty="0" smtClean="0">
                <a:solidFill>
                  <a:prstClr val="black"/>
                </a:solidFill>
              </a:rPr>
              <a:t>/Linkages</a:t>
            </a:r>
            <a:endParaRPr lang="en-US" sz="1600" dirty="0">
              <a:solidFill>
                <a:prstClr val="black"/>
              </a:solidFill>
            </a:endParaRPr>
          </a:p>
        </p:txBody>
      </p:sp>
      <p:sp>
        <p:nvSpPr>
          <p:cNvPr id="13" name="Line Callout 1 12"/>
          <p:cNvSpPr/>
          <p:nvPr/>
        </p:nvSpPr>
        <p:spPr>
          <a:xfrm>
            <a:off x="206648" y="1264644"/>
            <a:ext cx="1393552" cy="451513"/>
          </a:xfrm>
          <a:prstGeom prst="borderCallout1">
            <a:avLst>
              <a:gd name="adj1" fmla="val 98497"/>
              <a:gd name="adj2" fmla="val 23011"/>
              <a:gd name="adj3" fmla="val 180176"/>
              <a:gd name="adj4" fmla="val 55712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prstClr val="black"/>
                </a:solidFill>
              </a:rPr>
              <a:t>Engine</a:t>
            </a:r>
            <a:endParaRPr lang="en-US" sz="1600" dirty="0">
              <a:solidFill>
                <a:prstClr val="black"/>
              </a:solidFill>
            </a:endParaRPr>
          </a:p>
        </p:txBody>
      </p:sp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791" y="2492629"/>
            <a:ext cx="624745" cy="419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106017" y="6202017"/>
            <a:ext cx="8961784" cy="639743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smtClean="0">
                <a:solidFill>
                  <a:prstClr val="white"/>
                </a:solidFill>
              </a:rPr>
              <a:t>META Language Suite need to support: multi-physics, multi-domain modeling and integrate with domain languages and tools</a:t>
            </a:r>
            <a:endParaRPr lang="en-US" sz="1800" dirty="0">
              <a:solidFill>
                <a:prstClr val="white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9390" y="2231882"/>
            <a:ext cx="1521724" cy="1055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064" y="2004882"/>
            <a:ext cx="1408424" cy="12961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5012" y="2004534"/>
            <a:ext cx="1066928" cy="12690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Line Callout 1 18"/>
          <p:cNvSpPr/>
          <p:nvPr/>
        </p:nvSpPr>
        <p:spPr>
          <a:xfrm>
            <a:off x="1852801" y="1470522"/>
            <a:ext cx="1393552" cy="451513"/>
          </a:xfrm>
          <a:prstGeom prst="borderCallout1">
            <a:avLst>
              <a:gd name="adj1" fmla="val 98497"/>
              <a:gd name="adj2" fmla="val 23011"/>
              <a:gd name="adj3" fmla="val 180176"/>
              <a:gd name="adj4" fmla="val 55712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prstClr val="black"/>
                </a:solidFill>
              </a:rPr>
              <a:t>Transmission</a:t>
            </a:r>
            <a:endParaRPr lang="en-US" sz="16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9858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3426"/>
    </mc:Choice>
    <mc:Fallback xmlns="">
      <p:transition spd="slow" advTm="213426"/>
    </mc:Fallback>
  </mc:AlternateContent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-76200"/>
            <a:ext cx="8229600" cy="1143000"/>
          </a:xfrm>
        </p:spPr>
        <p:txBody>
          <a:bodyPr/>
          <a:lstStyle/>
          <a:p>
            <a:r>
              <a:rPr lang="en-US" sz="3600" dirty="0" smtClean="0"/>
              <a:t>Top Level </a:t>
            </a:r>
            <a:r>
              <a:rPr lang="en-US" sz="3600" dirty="0" err="1" smtClean="0"/>
              <a:t>CyPhy</a:t>
            </a:r>
            <a:r>
              <a:rPr lang="en-US" sz="3600" dirty="0" smtClean="0"/>
              <a:t> Taxonomy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219200"/>
            <a:ext cx="2895600" cy="5562600"/>
          </a:xfrm>
          <a:ln>
            <a:solidFill>
              <a:schemeClr val="accent1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1200" dirty="0" err="1" smtClean="0">
                <a:latin typeface="Consolas" pitchFamily="49" charset="0"/>
                <a:cs typeface="Consolas" pitchFamily="49" charset="0"/>
              </a:rPr>
              <a:t>CyPhyML</a:t>
            </a:r>
            <a:endParaRPr lang="en-US" sz="1200" dirty="0" smtClean="0">
              <a:latin typeface="Consolas" pitchFamily="49" charset="0"/>
              <a:cs typeface="Consolas" pitchFamily="49" charset="0"/>
            </a:endParaRPr>
          </a:p>
          <a:p>
            <a:pPr marL="228600" lvl="1" indent="0">
              <a:buNone/>
            </a:pPr>
            <a:r>
              <a:rPr lang="en-US" sz="1200" b="1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Component</a:t>
            </a:r>
            <a:endParaRPr lang="en-US" sz="1600" b="1" dirty="0" smtClean="0">
              <a:solidFill>
                <a:schemeClr val="tx2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marL="1257300" lvl="2" indent="-685800">
              <a:buNone/>
            </a:pPr>
            <a:r>
              <a:rPr lang="en-US" sz="1200" dirty="0" smtClean="0">
                <a:latin typeface="Consolas" pitchFamily="49" charset="0"/>
                <a:cs typeface="Consolas" pitchFamily="49" charset="0"/>
              </a:rPr>
              <a:t>Interfaces</a:t>
            </a:r>
            <a:endParaRPr lang="en-US" sz="1200" dirty="0">
              <a:latin typeface="Consolas" pitchFamily="49" charset="0"/>
              <a:cs typeface="Consolas" pitchFamily="49" charset="0"/>
            </a:endParaRPr>
          </a:p>
          <a:p>
            <a:pPr marL="1257300" lvl="3" indent="-285750">
              <a:buNone/>
            </a:pPr>
            <a:r>
              <a:rPr lang="en-US" sz="1200" dirty="0" err="1">
                <a:latin typeface="Consolas" pitchFamily="49" charset="0"/>
                <a:cs typeface="Consolas" pitchFamily="49" charset="0"/>
              </a:rPr>
              <a:t>Structural_Interface</a:t>
            </a:r>
            <a:endParaRPr lang="en-US" sz="1200" dirty="0">
              <a:latin typeface="Consolas" pitchFamily="49" charset="0"/>
              <a:cs typeface="Consolas" pitchFamily="49" charset="0"/>
            </a:endParaRPr>
          </a:p>
          <a:p>
            <a:pPr marL="1257300" lvl="3" indent="-285750">
              <a:buNone/>
            </a:pPr>
            <a:r>
              <a:rPr lang="en-US" sz="1200" dirty="0" err="1" smtClean="0">
                <a:latin typeface="Consolas" pitchFamily="49" charset="0"/>
                <a:cs typeface="Consolas" pitchFamily="49" charset="0"/>
              </a:rPr>
              <a:t>Signal_Interface</a:t>
            </a:r>
            <a:endParaRPr lang="en-US" sz="1200" dirty="0" smtClean="0">
              <a:latin typeface="Consolas" pitchFamily="49" charset="0"/>
              <a:cs typeface="Consolas" pitchFamily="49" charset="0"/>
            </a:endParaRPr>
          </a:p>
          <a:p>
            <a:pPr marL="1257300" lvl="3" indent="-285750">
              <a:buNone/>
            </a:pPr>
            <a:r>
              <a:rPr lang="en-US" sz="1200" dirty="0" err="1" smtClean="0">
                <a:latin typeface="Consolas" pitchFamily="49" charset="0"/>
                <a:cs typeface="Consolas" pitchFamily="49" charset="0"/>
              </a:rPr>
              <a:t>Power_Interface</a:t>
            </a:r>
            <a:endParaRPr lang="en-US" sz="1200" dirty="0" smtClean="0">
              <a:latin typeface="Consolas" pitchFamily="49" charset="0"/>
              <a:cs typeface="Consolas" pitchFamily="49" charset="0"/>
            </a:endParaRPr>
          </a:p>
          <a:p>
            <a:pPr marL="1257300" lvl="3" indent="-285750">
              <a:buNone/>
            </a:pPr>
            <a:r>
              <a:rPr lang="en-US" sz="1200" dirty="0" err="1" smtClean="0">
                <a:latin typeface="Consolas" pitchFamily="49" charset="0"/>
                <a:cs typeface="Consolas" pitchFamily="49" charset="0"/>
              </a:rPr>
              <a:t>Parameter_Interface</a:t>
            </a:r>
            <a:endParaRPr lang="en-US" sz="1200" dirty="0" smtClean="0">
              <a:latin typeface="Consolas" pitchFamily="49" charset="0"/>
              <a:cs typeface="Consolas" pitchFamily="49" charset="0"/>
            </a:endParaRPr>
          </a:p>
          <a:p>
            <a:pPr marL="1257300" lvl="3" indent="-285750">
              <a:buNone/>
            </a:pPr>
            <a:r>
              <a:rPr lang="en-US" sz="1200" dirty="0" err="1" smtClean="0">
                <a:latin typeface="Consolas" pitchFamily="49" charset="0"/>
                <a:cs typeface="Consolas" pitchFamily="49" charset="0"/>
              </a:rPr>
              <a:t>Property_Interface</a:t>
            </a:r>
            <a:endParaRPr lang="en-US" sz="1200" dirty="0">
              <a:latin typeface="Consolas" pitchFamily="49" charset="0"/>
              <a:cs typeface="Consolas" pitchFamily="49" charset="0"/>
            </a:endParaRPr>
          </a:p>
          <a:p>
            <a:pPr marL="1257300" lvl="2" indent="-685800">
              <a:buNone/>
            </a:pPr>
            <a:r>
              <a:rPr lang="en-US" sz="1200" dirty="0" err="1">
                <a:latin typeface="Consolas" pitchFamily="49" charset="0"/>
                <a:cs typeface="Consolas" pitchFamily="49" charset="0"/>
              </a:rPr>
              <a:t>DynamicsModel</a:t>
            </a:r>
            <a:endParaRPr lang="en-US" sz="1200" dirty="0">
              <a:latin typeface="Consolas" pitchFamily="49" charset="0"/>
              <a:cs typeface="Consolas" pitchFamily="49" charset="0"/>
            </a:endParaRPr>
          </a:p>
          <a:p>
            <a:pPr marL="971550" lvl="3" indent="0">
              <a:buNone/>
            </a:pPr>
            <a:r>
              <a:rPr lang="en-US" sz="1200" dirty="0" err="1" smtClean="0">
                <a:latin typeface="Consolas" pitchFamily="49" charset="0"/>
                <a:cs typeface="Consolas" pitchFamily="49" charset="0"/>
              </a:rPr>
              <a:t>ModelicaModel</a:t>
            </a:r>
            <a:r>
              <a:rPr lang="en-US" sz="1200" dirty="0" smtClean="0">
                <a:latin typeface="Consolas" pitchFamily="49" charset="0"/>
                <a:cs typeface="Consolas" pitchFamily="49" charset="0"/>
              </a:rPr>
              <a:t/>
            </a:r>
            <a:br>
              <a:rPr lang="en-US" sz="1200" dirty="0" smtClean="0">
                <a:latin typeface="Consolas" pitchFamily="49" charset="0"/>
                <a:cs typeface="Consolas" pitchFamily="49" charset="0"/>
              </a:rPr>
            </a:br>
            <a:r>
              <a:rPr lang="en-US" sz="1200" dirty="0" err="1" smtClean="0">
                <a:latin typeface="Consolas" pitchFamily="49" charset="0"/>
                <a:cs typeface="Consolas" pitchFamily="49" charset="0"/>
              </a:rPr>
              <a:t>BondGraphModel</a:t>
            </a:r>
            <a:r>
              <a:rPr lang="en-US" sz="1200" dirty="0">
                <a:latin typeface="Consolas" pitchFamily="49" charset="0"/>
                <a:cs typeface="Consolas" pitchFamily="49" charset="0"/>
              </a:rPr>
              <a:t/>
            </a:r>
            <a:br>
              <a:rPr lang="en-US" sz="1200" dirty="0">
                <a:latin typeface="Consolas" pitchFamily="49" charset="0"/>
                <a:cs typeface="Consolas" pitchFamily="49" charset="0"/>
              </a:rPr>
            </a:br>
            <a:r>
              <a:rPr lang="en-US" sz="1200" dirty="0" err="1" smtClean="0">
                <a:latin typeface="Consolas" pitchFamily="49" charset="0"/>
                <a:cs typeface="Consolas" pitchFamily="49" charset="0"/>
              </a:rPr>
              <a:t>SignalFlowModel</a:t>
            </a:r>
            <a:endParaRPr lang="en-US" sz="1200" dirty="0">
              <a:latin typeface="Consolas" pitchFamily="49" charset="0"/>
              <a:cs typeface="Consolas" pitchFamily="49" charset="0"/>
            </a:endParaRPr>
          </a:p>
          <a:p>
            <a:pPr marL="1257300" lvl="2" indent="-685800">
              <a:buNone/>
            </a:pPr>
            <a:r>
              <a:rPr lang="en-US" sz="1200" dirty="0" err="1">
                <a:latin typeface="Consolas" pitchFamily="49" charset="0"/>
                <a:cs typeface="Consolas" pitchFamily="49" charset="0"/>
              </a:rPr>
              <a:t>CADModel</a:t>
            </a:r>
            <a:endParaRPr lang="en-US" sz="1200" dirty="0">
              <a:latin typeface="Consolas" pitchFamily="49" charset="0"/>
              <a:cs typeface="Consolas" pitchFamily="49" charset="0"/>
            </a:endParaRPr>
          </a:p>
          <a:p>
            <a:pPr marL="1257300" lvl="3" indent="-285750">
              <a:buNone/>
            </a:pPr>
            <a:r>
              <a:rPr lang="en-US" sz="1200" dirty="0" err="1" smtClean="0">
                <a:solidFill>
                  <a:schemeClr val="bg2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ManufacturingModel</a:t>
            </a:r>
            <a:endParaRPr lang="en-US" sz="1200" dirty="0">
              <a:solidFill>
                <a:schemeClr val="bg2">
                  <a:lumMod val="60000"/>
                  <a:lumOff val="4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marL="1257300" lvl="2" indent="-685800">
              <a:buNone/>
            </a:pPr>
            <a:r>
              <a:rPr lang="en-US" sz="1200" dirty="0" smtClean="0">
                <a:latin typeface="Consolas" pitchFamily="49" charset="0"/>
                <a:cs typeface="Consolas" pitchFamily="49" charset="0"/>
              </a:rPr>
              <a:t>Property</a:t>
            </a:r>
          </a:p>
          <a:p>
            <a:pPr marL="1257300" lvl="2" indent="-685800">
              <a:buNone/>
            </a:pPr>
            <a:r>
              <a:rPr lang="en-US" sz="1200" dirty="0" smtClean="0">
                <a:latin typeface="Consolas" pitchFamily="49" charset="0"/>
                <a:cs typeface="Consolas" pitchFamily="49" charset="0"/>
              </a:rPr>
              <a:t>Parameter</a:t>
            </a:r>
            <a:endParaRPr lang="en-US" sz="1200" dirty="0">
              <a:latin typeface="Consolas" pitchFamily="49" charset="0"/>
              <a:cs typeface="Consolas" pitchFamily="49" charset="0"/>
            </a:endParaRPr>
          </a:p>
          <a:p>
            <a:pPr marL="1257300" lvl="3" indent="-685800">
              <a:buNone/>
            </a:pPr>
            <a:r>
              <a:rPr lang="en-US" sz="1200" dirty="0" err="1">
                <a:latin typeface="Consolas" pitchFamily="49" charset="0"/>
                <a:cs typeface="Consolas" pitchFamily="49" charset="0"/>
              </a:rPr>
              <a:t>SimpleFormula</a:t>
            </a:r>
            <a:endParaRPr lang="en-US" sz="1200" dirty="0">
              <a:latin typeface="Consolas" pitchFamily="49" charset="0"/>
              <a:cs typeface="Consolas" pitchFamily="49" charset="0"/>
            </a:endParaRPr>
          </a:p>
          <a:p>
            <a:pPr marL="1257300" lvl="3" indent="-685800">
              <a:buNone/>
            </a:pPr>
            <a:r>
              <a:rPr lang="en-US" sz="1200" dirty="0" err="1">
                <a:latin typeface="Consolas" pitchFamily="49" charset="0"/>
                <a:cs typeface="Consolas" pitchFamily="49" charset="0"/>
              </a:rPr>
              <a:t>CustomFormula</a:t>
            </a:r>
            <a:endParaRPr lang="en-US" sz="1200" dirty="0"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endParaRPr lang="en-US" sz="1200" dirty="0" smtClean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2971800" y="1219200"/>
            <a:ext cx="2971800" cy="5562600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dirty="0" err="1" smtClean="0">
                <a:latin typeface="Consolas" pitchFamily="49" charset="0"/>
                <a:cs typeface="Consolas" pitchFamily="49" charset="0"/>
              </a:rPr>
              <a:t>CyPhyML</a:t>
            </a:r>
            <a:endParaRPr lang="en-US" sz="1200" dirty="0" smtClean="0">
              <a:latin typeface="Consolas" pitchFamily="49" charset="0"/>
              <a:cs typeface="Consolas" pitchFamily="49" charset="0"/>
            </a:endParaRPr>
          </a:p>
          <a:p>
            <a:pPr marL="400050" lvl="1" indent="-171450">
              <a:buNone/>
            </a:pP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ea typeface="ＭＳ Ｐゴシック" charset="-128"/>
                <a:cs typeface="Consolas" pitchFamily="49" charset="0"/>
              </a:rPr>
              <a:t>DesignSpace</a:t>
            </a:r>
            <a:endParaRPr lang="en-US" sz="1200" b="1" dirty="0">
              <a:solidFill>
                <a:schemeClr val="tx2">
                  <a:lumMod val="75000"/>
                </a:schemeClr>
              </a:solidFill>
              <a:latin typeface="Consolas" pitchFamily="49" charset="0"/>
              <a:ea typeface="ＭＳ Ｐゴシック" charset="-128"/>
              <a:cs typeface="Consolas" pitchFamily="49" charset="0"/>
            </a:endParaRPr>
          </a:p>
          <a:p>
            <a:pPr marL="457200" lvl="2" indent="0">
              <a:buNone/>
            </a:pPr>
            <a:r>
              <a:rPr lang="en-US" sz="1200" dirty="0" smtClean="0">
                <a:latin typeface="Consolas" pitchFamily="49" charset="0"/>
                <a:cs typeface="Consolas" pitchFamily="49" charset="0"/>
              </a:rPr>
              <a:t>Compound</a:t>
            </a:r>
            <a:r>
              <a:rPr lang="en-US" sz="1200" dirty="0">
                <a:latin typeface="Consolas" pitchFamily="49" charset="0"/>
                <a:cs typeface="Consolas" pitchFamily="49" charset="0"/>
              </a:rPr>
              <a:t/>
            </a:r>
            <a:br>
              <a:rPr lang="en-US" sz="1200" dirty="0">
                <a:latin typeface="Consolas" pitchFamily="49" charset="0"/>
                <a:cs typeface="Consolas" pitchFamily="49" charset="0"/>
              </a:rPr>
            </a:br>
            <a:r>
              <a:rPr lang="en-US" sz="1200" dirty="0">
                <a:latin typeface="Consolas" pitchFamily="49" charset="0"/>
                <a:cs typeface="Consolas" pitchFamily="49" charset="0"/>
              </a:rPr>
              <a:t>Alternatives</a:t>
            </a:r>
            <a:br>
              <a:rPr lang="en-US" sz="1200" dirty="0">
                <a:latin typeface="Consolas" pitchFamily="49" charset="0"/>
                <a:cs typeface="Consolas" pitchFamily="49" charset="0"/>
              </a:rPr>
            </a:br>
            <a:r>
              <a:rPr lang="en-US" sz="1200" dirty="0" err="1">
                <a:latin typeface="Consolas" pitchFamily="49" charset="0"/>
                <a:cs typeface="Consolas" pitchFamily="49" charset="0"/>
              </a:rPr>
              <a:t>Optionals</a:t>
            </a:r>
            <a:r>
              <a:rPr lang="en-US" sz="900" dirty="0">
                <a:latin typeface="Consolas" pitchFamily="49" charset="0"/>
                <a:cs typeface="Consolas" pitchFamily="49" charset="0"/>
              </a:rPr>
              <a:t/>
            </a:r>
            <a:br>
              <a:rPr lang="en-US" sz="900" dirty="0">
                <a:latin typeface="Consolas" pitchFamily="49" charset="0"/>
                <a:cs typeface="Consolas" pitchFamily="49" charset="0"/>
              </a:rPr>
            </a:br>
            <a:r>
              <a:rPr lang="en-US" sz="1200" dirty="0" smtClean="0">
                <a:latin typeface="Consolas" pitchFamily="49" charset="0"/>
                <a:cs typeface="Consolas" pitchFamily="49" charset="0"/>
              </a:rPr>
              <a:t>Components</a:t>
            </a:r>
          </a:p>
          <a:p>
            <a:pPr marL="742950" lvl="2" indent="-285750">
              <a:buNone/>
            </a:pPr>
            <a:r>
              <a:rPr lang="en-US" sz="1200" dirty="0" smtClean="0">
                <a:latin typeface="Consolas" pitchFamily="49" charset="0"/>
                <a:cs typeface="Consolas" pitchFamily="49" charset="0"/>
              </a:rPr>
              <a:t>Constraints</a:t>
            </a:r>
          </a:p>
          <a:p>
            <a:pPr marL="1200150" lvl="3" indent="-285750">
              <a:buNone/>
            </a:pPr>
            <a:r>
              <a:rPr lang="en-US" sz="1200" dirty="0" err="1">
                <a:latin typeface="Consolas" pitchFamily="49" charset="0"/>
                <a:cs typeface="Consolas" pitchFamily="49" charset="0"/>
              </a:rPr>
              <a:t>RequirementLink</a:t>
            </a:r>
            <a:endParaRPr lang="en-US" sz="1200" dirty="0">
              <a:latin typeface="Consolas" pitchFamily="49" charset="0"/>
              <a:cs typeface="Consolas" pitchFamily="49" charset="0"/>
            </a:endParaRPr>
          </a:p>
          <a:p>
            <a:pPr marL="400050" lvl="1" indent="-171450">
              <a:buNone/>
            </a:pPr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ea typeface="ＭＳ Ｐゴシック" charset="-128"/>
                <a:cs typeface="Consolas" pitchFamily="49" charset="0"/>
              </a:rPr>
              <a:t>Design</a:t>
            </a:r>
          </a:p>
          <a:p>
            <a:pPr marL="742950" lvl="2" indent="-285750">
              <a:buNone/>
            </a:pPr>
            <a:r>
              <a:rPr lang="en-US" sz="1200" dirty="0" err="1" smtClean="0">
                <a:latin typeface="Consolas" pitchFamily="49" charset="0"/>
                <a:cs typeface="Consolas" pitchFamily="49" charset="0"/>
              </a:rPr>
              <a:t>ComponentAssembly</a:t>
            </a:r>
            <a:endParaRPr lang="en-US" sz="1200" dirty="0" smtClean="0">
              <a:latin typeface="Consolas" pitchFamily="49" charset="0"/>
              <a:cs typeface="Consolas" pitchFamily="49" charset="0"/>
            </a:endParaRPr>
          </a:p>
          <a:p>
            <a:pPr marL="742950" lvl="2" indent="-285750">
              <a:buNone/>
            </a:pPr>
            <a:r>
              <a:rPr lang="en-US" sz="1200" dirty="0" smtClean="0">
                <a:latin typeface="Consolas" pitchFamily="49" charset="0"/>
                <a:cs typeface="Consolas" pitchFamily="49" charset="0"/>
              </a:rPr>
              <a:t>Component</a:t>
            </a:r>
          </a:p>
          <a:p>
            <a:pPr marL="742950" lvl="2" indent="-285750">
              <a:buNone/>
            </a:pPr>
            <a:r>
              <a:rPr lang="en-US" sz="1200" dirty="0" smtClean="0">
                <a:latin typeface="Consolas" pitchFamily="49" charset="0"/>
                <a:cs typeface="Consolas" pitchFamily="49" charset="0"/>
              </a:rPr>
              <a:t>Connections</a:t>
            </a:r>
            <a:endParaRPr lang="en-US" sz="1200" dirty="0">
              <a:latin typeface="Consolas" pitchFamily="49" charset="0"/>
              <a:cs typeface="Consolas" pitchFamily="49" charset="0"/>
            </a:endParaRPr>
          </a:p>
          <a:p>
            <a:pPr marL="971550" lvl="3">
              <a:buNone/>
            </a:pPr>
            <a:r>
              <a:rPr lang="en-US" sz="1200" dirty="0" err="1">
                <a:latin typeface="Consolas" pitchFamily="49" charset="0"/>
                <a:cs typeface="Consolas" pitchFamily="49" charset="0"/>
              </a:rPr>
              <a:t>Power_Connections</a:t>
            </a:r>
            <a:endParaRPr lang="en-US" sz="1200" dirty="0">
              <a:latin typeface="Consolas" pitchFamily="49" charset="0"/>
              <a:cs typeface="Consolas" pitchFamily="49" charset="0"/>
            </a:endParaRPr>
          </a:p>
          <a:p>
            <a:pPr marL="971550" lvl="3">
              <a:buNone/>
            </a:pPr>
            <a:r>
              <a:rPr lang="en-US" sz="1200" dirty="0" err="1">
                <a:latin typeface="Consolas" pitchFamily="49" charset="0"/>
                <a:cs typeface="Consolas" pitchFamily="49" charset="0"/>
              </a:rPr>
              <a:t>Signal_Connections</a:t>
            </a:r>
            <a:endParaRPr lang="en-US" sz="1200" dirty="0">
              <a:latin typeface="Consolas" pitchFamily="49" charset="0"/>
              <a:cs typeface="Consolas" pitchFamily="49" charset="0"/>
            </a:endParaRPr>
          </a:p>
          <a:p>
            <a:pPr marL="971550" lvl="3">
              <a:buNone/>
            </a:pPr>
            <a:r>
              <a:rPr lang="en-US" sz="1200" dirty="0" err="1" smtClean="0">
                <a:latin typeface="Consolas" pitchFamily="49" charset="0"/>
                <a:cs typeface="Consolas" pitchFamily="49" charset="0"/>
              </a:rPr>
              <a:t>Structural_Connections</a:t>
            </a:r>
            <a:endParaRPr lang="en-US" sz="1200" dirty="0" smtClean="0">
              <a:latin typeface="Consolas" pitchFamily="49" charset="0"/>
              <a:cs typeface="Consolas" pitchFamily="49" charset="0"/>
            </a:endParaRPr>
          </a:p>
          <a:p>
            <a:pPr marL="971550" lvl="3">
              <a:buNone/>
            </a:pPr>
            <a:r>
              <a:rPr lang="en-US" sz="1200" dirty="0" err="1" smtClean="0">
                <a:latin typeface="Consolas" pitchFamily="49" charset="0"/>
                <a:cs typeface="Consolas" pitchFamily="49" charset="0"/>
              </a:rPr>
              <a:t>Parameter_Connections</a:t>
            </a:r>
            <a:endParaRPr lang="en-US" sz="1200" dirty="0" smtClean="0">
              <a:latin typeface="Consolas" pitchFamily="49" charset="0"/>
              <a:cs typeface="Consolas" pitchFamily="49" charset="0"/>
            </a:endParaRPr>
          </a:p>
          <a:p>
            <a:pPr marL="400050" lvl="1" indent="-171450">
              <a:buNone/>
            </a:pPr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ea typeface="ＭＳ Ｐゴシック" charset="-128"/>
                <a:cs typeface="Consolas" pitchFamily="49" charset="0"/>
              </a:rPr>
              <a:t>Requirements</a:t>
            </a:r>
          </a:p>
          <a:p>
            <a:pPr marL="800100" lvl="2" indent="-285750">
              <a:buNone/>
            </a:pPr>
            <a:r>
              <a:rPr lang="en-US" sz="1200" dirty="0">
                <a:latin typeface="Consolas" pitchFamily="49" charset="0"/>
                <a:cs typeface="Consolas" pitchFamily="49" charset="0"/>
              </a:rPr>
              <a:t>ID</a:t>
            </a:r>
          </a:p>
          <a:p>
            <a:pPr marL="800100" lvl="2" indent="-285750">
              <a:buNone/>
            </a:pPr>
            <a:r>
              <a:rPr lang="en-US" sz="1200" dirty="0">
                <a:latin typeface="Consolas" pitchFamily="49" charset="0"/>
                <a:cs typeface="Consolas" pitchFamily="49" charset="0"/>
              </a:rPr>
              <a:t>Description</a:t>
            </a:r>
          </a:p>
          <a:p>
            <a:pPr marL="971550" lvl="3">
              <a:buNone/>
            </a:pPr>
            <a:endParaRPr lang="en-US" sz="1400" dirty="0" smtClean="0">
              <a:latin typeface="Consolas" pitchFamily="49" charset="0"/>
              <a:cs typeface="Consolas" pitchFamily="49" charset="0"/>
            </a:endParaRPr>
          </a:p>
          <a:p>
            <a:pPr marL="400050" lvl="1" indent="0">
              <a:buFont typeface="Arial" charset="0"/>
              <a:buNone/>
            </a:pPr>
            <a:endParaRPr lang="en-US" sz="1400" dirty="0" smtClean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5943600" y="914400"/>
            <a:ext cx="3048000" cy="5867400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dirty="0" err="1" smtClean="0">
                <a:latin typeface="Consolas" pitchFamily="49" charset="0"/>
                <a:cs typeface="Consolas" pitchFamily="49" charset="0"/>
              </a:rPr>
              <a:t>CyPhyML</a:t>
            </a:r>
            <a:endParaRPr lang="en-US" sz="1400" dirty="0">
              <a:latin typeface="Consolas" pitchFamily="49" charset="0"/>
              <a:cs typeface="Consolas" pitchFamily="49" charset="0"/>
            </a:endParaRPr>
          </a:p>
          <a:p>
            <a:pPr marL="400050" lvl="1" indent="-171450">
              <a:buNone/>
            </a:pP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ea typeface="ＭＳ Ｐゴシック" charset="-128"/>
                <a:cs typeface="Consolas" pitchFamily="49" charset="0"/>
              </a:rPr>
              <a:t>DesignEvaluation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ea typeface="ＭＳ Ｐゴシック" charset="-128"/>
                <a:cs typeface="Consolas" pitchFamily="49" charset="0"/>
              </a:rPr>
              <a:t> (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ea typeface="ＭＳ Ｐゴシック" charset="-128"/>
                <a:cs typeface="Consolas" pitchFamily="49" charset="0"/>
              </a:rPr>
              <a:t>Testbench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ea typeface="ＭＳ Ｐゴシック" charset="-128"/>
                <a:cs typeface="Consolas" pitchFamily="49" charset="0"/>
              </a:rPr>
              <a:t>)</a:t>
            </a:r>
          </a:p>
          <a:p>
            <a:pPr marL="800100" lvl="2" indent="-285750">
              <a:buFont typeface="Arial" charset="0"/>
              <a:buNone/>
            </a:pPr>
            <a:r>
              <a:rPr lang="en-US" sz="1200" dirty="0" err="1" smtClean="0">
                <a:solidFill>
                  <a:schemeClr val="bg2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RequirementLink</a:t>
            </a:r>
            <a:endParaRPr lang="en-US" sz="1200" dirty="0">
              <a:solidFill>
                <a:schemeClr val="bg2">
                  <a:lumMod val="60000"/>
                  <a:lumOff val="4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marL="800100" lvl="2" indent="-285750">
              <a:buFont typeface="Arial" charset="0"/>
              <a:buNone/>
            </a:pPr>
            <a:r>
              <a:rPr lang="en-US" sz="1200" dirty="0">
                <a:latin typeface="Consolas" pitchFamily="49" charset="0"/>
                <a:cs typeface="Consolas" pitchFamily="49" charset="0"/>
              </a:rPr>
              <a:t>Dynamics</a:t>
            </a:r>
          </a:p>
          <a:p>
            <a:pPr marL="1257300" lvl="3" indent="-400050">
              <a:buFont typeface="Arial" charset="0"/>
              <a:buNone/>
            </a:pPr>
            <a:r>
              <a:rPr lang="en-US" sz="1200" dirty="0" err="1" smtClean="0">
                <a:latin typeface="Consolas" pitchFamily="49" charset="0"/>
                <a:cs typeface="Consolas" pitchFamily="49" charset="0"/>
              </a:rPr>
              <a:t>SystemUnderTest</a:t>
            </a:r>
            <a:r>
              <a:rPr lang="en-US" sz="1200" dirty="0" smtClean="0">
                <a:latin typeface="Consolas" pitchFamily="49" charset="0"/>
                <a:cs typeface="Consolas" pitchFamily="49" charset="0"/>
              </a:rPr>
              <a:t> </a:t>
            </a:r>
            <a:endParaRPr lang="en-US" sz="1200" dirty="0">
              <a:latin typeface="Consolas" pitchFamily="49" charset="0"/>
              <a:cs typeface="Consolas" pitchFamily="49" charset="0"/>
            </a:endParaRPr>
          </a:p>
          <a:p>
            <a:pPr marL="1257300" lvl="3" indent="-400050">
              <a:buFont typeface="Arial" charset="0"/>
              <a:buNone/>
            </a:pPr>
            <a:r>
              <a:rPr lang="en-US" sz="1200" dirty="0" err="1" smtClean="0">
                <a:latin typeface="Consolas" pitchFamily="49" charset="0"/>
                <a:cs typeface="Consolas" pitchFamily="49" charset="0"/>
              </a:rPr>
              <a:t>TestComponents</a:t>
            </a:r>
            <a:endParaRPr lang="en-US" sz="1200" dirty="0" smtClean="0">
              <a:latin typeface="Consolas" pitchFamily="49" charset="0"/>
              <a:cs typeface="Consolas" pitchFamily="49" charset="0"/>
            </a:endParaRPr>
          </a:p>
          <a:p>
            <a:pPr marL="1257300" lvl="3" indent="-400050">
              <a:buNone/>
            </a:pPr>
            <a:r>
              <a:rPr lang="en-US" sz="1200" dirty="0" smtClean="0">
                <a:latin typeface="Consolas" pitchFamily="49" charset="0"/>
                <a:cs typeface="Consolas" pitchFamily="49" charset="0"/>
              </a:rPr>
              <a:t>Connections</a:t>
            </a:r>
            <a:endParaRPr lang="en-US" sz="1200" dirty="0">
              <a:latin typeface="Consolas" pitchFamily="49" charset="0"/>
              <a:cs typeface="Consolas" pitchFamily="49" charset="0"/>
            </a:endParaRPr>
          </a:p>
          <a:p>
            <a:pPr marL="1257300" lvl="3" indent="-400050">
              <a:buFont typeface="Arial" charset="0"/>
              <a:buNone/>
            </a:pPr>
            <a:r>
              <a:rPr lang="en-US" sz="1200" dirty="0" smtClean="0">
                <a:latin typeface="Consolas" pitchFamily="49" charset="0"/>
                <a:cs typeface="Consolas" pitchFamily="49" charset="0"/>
              </a:rPr>
              <a:t>Metrics</a:t>
            </a:r>
          </a:p>
          <a:p>
            <a:pPr marL="1257300" lvl="3" indent="-400050">
              <a:buFont typeface="Arial" charset="0"/>
              <a:buNone/>
            </a:pPr>
            <a:r>
              <a:rPr lang="en-US" sz="1200" dirty="0" smtClean="0">
                <a:latin typeface="Consolas" pitchFamily="49" charset="0"/>
                <a:cs typeface="Consolas" pitchFamily="49" charset="0"/>
              </a:rPr>
              <a:t>Parameters</a:t>
            </a:r>
            <a:endParaRPr lang="en-US" dirty="0">
              <a:latin typeface="Consolas" pitchFamily="49" charset="0"/>
              <a:cs typeface="Consolas" pitchFamily="49" charset="0"/>
            </a:endParaRPr>
          </a:p>
          <a:p>
            <a:pPr marL="800100" lvl="2" indent="-285750">
              <a:buFont typeface="Arial" charset="0"/>
              <a:buNone/>
            </a:pPr>
            <a:r>
              <a:rPr lang="en-US" sz="1200" dirty="0" smtClean="0">
                <a:latin typeface="Consolas" pitchFamily="49" charset="0"/>
                <a:cs typeface="Consolas" pitchFamily="49" charset="0"/>
              </a:rPr>
              <a:t>Static</a:t>
            </a:r>
          </a:p>
          <a:p>
            <a:pPr marL="1257300" lvl="3" indent="-400050">
              <a:buNone/>
            </a:pPr>
            <a:r>
              <a:rPr lang="en-US" sz="1200" dirty="0" err="1" smtClean="0">
                <a:latin typeface="Consolas" pitchFamily="49" charset="0"/>
                <a:cs typeface="Consolas" pitchFamily="49" charset="0"/>
              </a:rPr>
              <a:t>SystemUnderTest</a:t>
            </a:r>
            <a:endParaRPr lang="en-US" sz="1200" dirty="0" smtClean="0">
              <a:latin typeface="Consolas" pitchFamily="49" charset="0"/>
              <a:cs typeface="Consolas" pitchFamily="49" charset="0"/>
            </a:endParaRPr>
          </a:p>
          <a:p>
            <a:pPr marL="1257300" lvl="3" indent="-400050">
              <a:buNone/>
            </a:pPr>
            <a:r>
              <a:rPr lang="en-US" sz="1200" dirty="0" err="1" smtClean="0">
                <a:latin typeface="Consolas" pitchFamily="49" charset="0"/>
                <a:cs typeface="Consolas" pitchFamily="49" charset="0"/>
              </a:rPr>
              <a:t>TestComponents</a:t>
            </a:r>
            <a:r>
              <a:rPr lang="en-US" sz="1200" dirty="0" smtClean="0">
                <a:latin typeface="Consolas" pitchFamily="49" charset="0"/>
                <a:cs typeface="Consolas" pitchFamily="49" charset="0"/>
              </a:rPr>
              <a:t> </a:t>
            </a:r>
            <a:endParaRPr lang="en-US" sz="1200" dirty="0">
              <a:latin typeface="Consolas" pitchFamily="49" charset="0"/>
              <a:cs typeface="Consolas" pitchFamily="49" charset="0"/>
            </a:endParaRPr>
          </a:p>
          <a:p>
            <a:pPr marL="1257300" lvl="3" indent="-400050">
              <a:buNone/>
            </a:pPr>
            <a:r>
              <a:rPr lang="en-US" sz="1200" dirty="0" smtClean="0">
                <a:latin typeface="Consolas" pitchFamily="49" charset="0"/>
                <a:cs typeface="Consolas" pitchFamily="49" charset="0"/>
              </a:rPr>
              <a:t>Connections</a:t>
            </a:r>
            <a:endParaRPr lang="en-US" sz="1200" dirty="0">
              <a:latin typeface="Consolas" pitchFamily="49" charset="0"/>
              <a:cs typeface="Consolas" pitchFamily="49" charset="0"/>
            </a:endParaRPr>
          </a:p>
          <a:p>
            <a:pPr marL="1257300" lvl="3" indent="-400050">
              <a:buNone/>
            </a:pPr>
            <a:r>
              <a:rPr lang="en-US" sz="1200" dirty="0">
                <a:latin typeface="Consolas" pitchFamily="49" charset="0"/>
                <a:cs typeface="Consolas" pitchFamily="49" charset="0"/>
              </a:rPr>
              <a:t>Metrics</a:t>
            </a:r>
          </a:p>
          <a:p>
            <a:pPr marL="1257300" lvl="3" indent="-400050">
              <a:buNone/>
            </a:pPr>
            <a:r>
              <a:rPr lang="en-US" sz="1200" dirty="0" smtClean="0">
                <a:latin typeface="Consolas" pitchFamily="49" charset="0"/>
                <a:cs typeface="Consolas" pitchFamily="49" charset="0"/>
              </a:rPr>
              <a:t>Parameters</a:t>
            </a:r>
          </a:p>
          <a:p>
            <a:pPr marL="800100" lvl="2" indent="-285750">
              <a:buFont typeface="Arial" charset="0"/>
              <a:buNone/>
            </a:pPr>
            <a:r>
              <a:rPr lang="en-US" sz="1200" dirty="0" smtClean="0">
                <a:latin typeface="Consolas" pitchFamily="49" charset="0"/>
                <a:cs typeface="Consolas" pitchFamily="49" charset="0"/>
              </a:rPr>
              <a:t>FEA</a:t>
            </a:r>
          </a:p>
          <a:p>
            <a:pPr marL="1257300" lvl="3" indent="-400050">
              <a:buNone/>
            </a:pPr>
            <a:r>
              <a:rPr lang="en-US" sz="1200" dirty="0" err="1">
                <a:latin typeface="Consolas" pitchFamily="49" charset="0"/>
                <a:cs typeface="Consolas" pitchFamily="49" charset="0"/>
              </a:rPr>
              <a:t>SystemUnderTest</a:t>
            </a:r>
            <a:r>
              <a:rPr lang="en-US" sz="1200" dirty="0">
                <a:latin typeface="Consolas" pitchFamily="49" charset="0"/>
                <a:cs typeface="Consolas" pitchFamily="49" charset="0"/>
              </a:rPr>
              <a:t> </a:t>
            </a:r>
          </a:p>
          <a:p>
            <a:pPr marL="1714500" lvl="4" indent="-457200">
              <a:buNone/>
            </a:pPr>
            <a:r>
              <a:rPr lang="en-US" sz="1200" dirty="0" err="1" smtClean="0">
                <a:latin typeface="Consolas" pitchFamily="49" charset="0"/>
                <a:cs typeface="Consolas" pitchFamily="49" charset="0"/>
              </a:rPr>
              <a:t>AnalysisPoints</a:t>
            </a:r>
            <a:endParaRPr lang="en-US" sz="1200" dirty="0">
              <a:latin typeface="Consolas" pitchFamily="49" charset="0"/>
              <a:cs typeface="Consolas" pitchFamily="49" charset="0"/>
            </a:endParaRPr>
          </a:p>
          <a:p>
            <a:pPr marL="1257300" lvl="3" indent="-400050">
              <a:buNone/>
            </a:pPr>
            <a:r>
              <a:rPr lang="en-US" sz="1200" dirty="0">
                <a:latin typeface="Consolas" pitchFamily="49" charset="0"/>
                <a:cs typeface="Consolas" pitchFamily="49" charset="0"/>
              </a:rPr>
              <a:t>Connections</a:t>
            </a:r>
          </a:p>
          <a:p>
            <a:pPr marL="1257300" lvl="3" indent="-400050">
              <a:buNone/>
            </a:pPr>
            <a:r>
              <a:rPr lang="en-US" sz="1200" dirty="0" err="1" smtClean="0">
                <a:latin typeface="Consolas" pitchFamily="49" charset="0"/>
                <a:cs typeface="Consolas" pitchFamily="49" charset="0"/>
              </a:rPr>
              <a:t>ForceLoad</a:t>
            </a:r>
            <a:endParaRPr lang="en-US" sz="1200" dirty="0" smtClean="0">
              <a:latin typeface="Consolas" pitchFamily="49" charset="0"/>
              <a:cs typeface="Consolas" pitchFamily="49" charset="0"/>
            </a:endParaRPr>
          </a:p>
          <a:p>
            <a:pPr marL="1257300" lvl="3" indent="-400050">
              <a:buNone/>
            </a:pPr>
            <a:r>
              <a:rPr lang="en-US" sz="1200" dirty="0" err="1" smtClean="0">
                <a:latin typeface="Consolas" pitchFamily="49" charset="0"/>
                <a:cs typeface="Consolas" pitchFamily="49" charset="0"/>
              </a:rPr>
              <a:t>PolygonalSurface</a:t>
            </a:r>
            <a:endParaRPr lang="en-US" sz="1200" dirty="0" smtClean="0">
              <a:latin typeface="Consolas" pitchFamily="49" charset="0"/>
              <a:cs typeface="Consolas" pitchFamily="49" charset="0"/>
            </a:endParaRPr>
          </a:p>
          <a:p>
            <a:pPr marL="1257300" lvl="3" indent="-400050">
              <a:buNone/>
            </a:pPr>
            <a:r>
              <a:rPr lang="en-US" sz="1200" dirty="0" err="1" smtClean="0">
                <a:latin typeface="Consolas" pitchFamily="49" charset="0"/>
                <a:cs typeface="Consolas" pitchFamily="49" charset="0"/>
              </a:rPr>
              <a:t>DisplacementConstraints</a:t>
            </a:r>
            <a:endParaRPr lang="en-US" sz="1200" dirty="0" smtClean="0">
              <a:latin typeface="Consolas" pitchFamily="49" charset="0"/>
              <a:cs typeface="Consolas" pitchFamily="49" charset="0"/>
            </a:endParaRPr>
          </a:p>
          <a:p>
            <a:pPr marL="1257300" lvl="3" indent="-400050">
              <a:buNone/>
            </a:pPr>
            <a:r>
              <a:rPr lang="en-US" sz="1200" dirty="0" smtClean="0">
                <a:latin typeface="Consolas" pitchFamily="49" charset="0"/>
                <a:cs typeface="Consolas" pitchFamily="49" charset="0"/>
              </a:rPr>
              <a:t>Metrics</a:t>
            </a:r>
            <a:endParaRPr lang="en-US" sz="1200" dirty="0">
              <a:latin typeface="Consolas" pitchFamily="49" charset="0"/>
              <a:cs typeface="Consolas" pitchFamily="49" charset="0"/>
            </a:endParaRPr>
          </a:p>
          <a:p>
            <a:pPr marL="1257300" lvl="3" indent="-400050">
              <a:buNone/>
            </a:pPr>
            <a:r>
              <a:rPr lang="en-US" sz="1200" dirty="0" smtClean="0">
                <a:latin typeface="Consolas" pitchFamily="49" charset="0"/>
                <a:cs typeface="Consolas" pitchFamily="49" charset="0"/>
              </a:rPr>
              <a:t>Parameter</a:t>
            </a:r>
            <a:endParaRPr lang="en-US" sz="1200" dirty="0">
              <a:latin typeface="Consolas" pitchFamily="49" charset="0"/>
              <a:cs typeface="Consolas" pitchFamily="49" charset="0"/>
            </a:endParaRPr>
          </a:p>
          <a:p>
            <a:pPr marL="800100" lvl="2" indent="-400050">
              <a:buNone/>
            </a:pP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Consolas" pitchFamily="49" charset="0"/>
                <a:cs typeface="Consolas" pitchFamily="49" charset="0"/>
              </a:rPr>
              <a:t>Verification</a:t>
            </a:r>
          </a:p>
          <a:p>
            <a:pPr marL="800100" lvl="2" indent="-400050">
              <a:buNone/>
            </a:pPr>
            <a:r>
              <a:rPr lang="en-US" sz="1200" dirty="0">
                <a:latin typeface="Consolas" pitchFamily="49" charset="0"/>
                <a:cs typeface="Consolas" pitchFamily="49" charset="0"/>
              </a:rPr>
              <a:t>Parametric Exploration TB</a:t>
            </a:r>
          </a:p>
        </p:txBody>
      </p:sp>
    </p:spTree>
    <p:extLst>
      <p:ext uri="{BB962C8B-B14F-4D97-AF65-F5344CB8AC3E}">
        <p14:creationId xmlns:p14="http://schemas.microsoft.com/office/powerpoint/2010/main" val="1161897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Architecture/Task Mapping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3886200" y="1647825"/>
            <a:ext cx="1752600" cy="7905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 smtClean="0">
                <a:solidFill>
                  <a:schemeClr val="tx1"/>
                </a:solidFill>
              </a:rPr>
              <a:t>CyPhy</a:t>
            </a:r>
            <a:r>
              <a:rPr lang="en-US" sz="2000" dirty="0" smtClean="0">
                <a:solidFill>
                  <a:schemeClr val="tx1"/>
                </a:solidFill>
              </a:rPr>
              <a:t> Model </a:t>
            </a:r>
          </a:p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Editor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267200" y="1143655"/>
            <a:ext cx="7375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+mn-lt"/>
              </a:rPr>
              <a:t>MX.CPL</a:t>
            </a:r>
          </a:p>
          <a:p>
            <a:r>
              <a:rPr lang="en-US" sz="1400" dirty="0" smtClean="0">
                <a:latin typeface="+mn-lt"/>
              </a:rPr>
              <a:t>MX.CP</a:t>
            </a:r>
            <a:endParaRPr lang="en-US" sz="1400" dirty="0">
              <a:latin typeface="+mn-lt"/>
            </a:endParaRPr>
          </a:p>
        </p:txBody>
      </p:sp>
      <p:sp>
        <p:nvSpPr>
          <p:cNvPr id="5" name="Can 4"/>
          <p:cNvSpPr/>
          <p:nvPr/>
        </p:nvSpPr>
        <p:spPr>
          <a:xfrm>
            <a:off x="838200" y="1666875"/>
            <a:ext cx="1600200" cy="847725"/>
          </a:xfrm>
          <a:prstGeom prst="can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smtClean="0">
                <a:solidFill>
                  <a:schemeClr val="tx1"/>
                </a:solidFill>
              </a:rPr>
              <a:t>AVM </a:t>
            </a:r>
          </a:p>
          <a:p>
            <a:pPr algn="ctr"/>
            <a:r>
              <a:rPr lang="en-US" sz="1800" dirty="0" smtClean="0">
                <a:solidFill>
                  <a:schemeClr val="tx1"/>
                </a:solidFill>
              </a:rPr>
              <a:t>Standards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6" name="Left-Right Arrow 5"/>
          <p:cNvSpPr/>
          <p:nvPr/>
        </p:nvSpPr>
        <p:spPr>
          <a:xfrm>
            <a:off x="2438400" y="1981200"/>
            <a:ext cx="1371600" cy="208895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646913" y="1232326"/>
            <a:ext cx="70916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+mn-lt"/>
              </a:rPr>
              <a:t>MX.CLM</a:t>
            </a:r>
          </a:p>
          <a:p>
            <a:r>
              <a:rPr lang="en-US" sz="1200" dirty="0" smtClean="0">
                <a:latin typeface="+mn-lt"/>
              </a:rPr>
              <a:t>MX.VFD</a:t>
            </a:r>
          </a:p>
          <a:p>
            <a:r>
              <a:rPr lang="en-US" sz="1200" dirty="0" smtClean="0">
                <a:latin typeface="+mn-lt"/>
              </a:rPr>
              <a:t>MX.STD</a:t>
            </a:r>
          </a:p>
          <a:p>
            <a:r>
              <a:rPr lang="en-US" sz="1200" dirty="0" smtClean="0">
                <a:latin typeface="+mn-lt"/>
              </a:rPr>
              <a:t>MX.TIF</a:t>
            </a:r>
            <a:endParaRPr lang="en-US" sz="1200" dirty="0">
              <a:latin typeface="+mn-lt"/>
            </a:endParaRPr>
          </a:p>
        </p:txBody>
      </p:sp>
      <p:sp>
        <p:nvSpPr>
          <p:cNvPr id="8" name="Left-Right Arrow 7"/>
          <p:cNvSpPr/>
          <p:nvPr/>
        </p:nvSpPr>
        <p:spPr>
          <a:xfrm>
            <a:off x="5638800" y="1986289"/>
            <a:ext cx="1371600" cy="208895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010400" y="1628447"/>
            <a:ext cx="1752600" cy="9144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Vehicle</a:t>
            </a:r>
          </a:p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Forge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019800" y="1482774"/>
            <a:ext cx="7505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+mn-lt"/>
              </a:rPr>
              <a:t>MX.*VF</a:t>
            </a:r>
            <a:endParaRPr lang="en-US" sz="1400" dirty="0">
              <a:latin typeface="+mn-lt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704982" y="2746014"/>
            <a:ext cx="1389106" cy="5619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DESERT</a:t>
            </a:r>
          </a:p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(CDS Tool)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931459" y="2513165"/>
            <a:ext cx="7569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+mn-lt"/>
              </a:rPr>
              <a:t>MX.DSE</a:t>
            </a:r>
            <a:endParaRPr lang="en-US" sz="1400" dirty="0">
              <a:latin typeface="+mn-lt"/>
            </a:endParaRPr>
          </a:p>
        </p:txBody>
      </p:sp>
      <p:sp>
        <p:nvSpPr>
          <p:cNvPr id="13" name="Left-Right Arrow 12"/>
          <p:cNvSpPr/>
          <p:nvPr/>
        </p:nvSpPr>
        <p:spPr>
          <a:xfrm rot="16200000">
            <a:off x="5154937" y="2447794"/>
            <a:ext cx="349270" cy="24717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5025874" y="2728149"/>
            <a:ext cx="2180191" cy="52254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Master</a:t>
            </a:r>
          </a:p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Interpreter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6" name="Left-Right Arrow 15"/>
          <p:cNvSpPr/>
          <p:nvPr/>
        </p:nvSpPr>
        <p:spPr>
          <a:xfrm rot="19585677">
            <a:off x="3743749" y="2530573"/>
            <a:ext cx="498895" cy="164116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5418116" y="2458742"/>
            <a:ext cx="8162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+mn-lt"/>
              </a:rPr>
              <a:t>MX.MAS</a:t>
            </a:r>
            <a:endParaRPr lang="en-US" sz="1400" dirty="0">
              <a:latin typeface="+mn-lt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4450627" y="3810000"/>
            <a:ext cx="1389106" cy="5619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Dynamics</a:t>
            </a:r>
          </a:p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Interpreter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781550" y="4352596"/>
            <a:ext cx="7872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+mn-lt"/>
              </a:rPr>
              <a:t>MX.DYN</a:t>
            </a:r>
            <a:endParaRPr lang="en-US" sz="1400" dirty="0">
              <a:latin typeface="+mn-lt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5957901" y="3790950"/>
            <a:ext cx="914400" cy="5619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CAD</a:t>
            </a:r>
          </a:p>
          <a:p>
            <a:pPr algn="ctr"/>
            <a:r>
              <a:rPr lang="en-US" sz="2000" dirty="0" err="1" smtClean="0">
                <a:solidFill>
                  <a:schemeClr val="tx1"/>
                </a:solidFill>
              </a:rPr>
              <a:t>Interp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21" name="Left-Right Arrow 20"/>
          <p:cNvSpPr/>
          <p:nvPr/>
        </p:nvSpPr>
        <p:spPr>
          <a:xfrm rot="16200000">
            <a:off x="4947564" y="3470193"/>
            <a:ext cx="431787" cy="24717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7015566" y="3790622"/>
            <a:ext cx="871134" cy="5619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FEA</a:t>
            </a:r>
          </a:p>
          <a:p>
            <a:pPr algn="ctr"/>
            <a:r>
              <a:rPr lang="en-US" sz="2000" dirty="0" err="1" smtClean="0">
                <a:solidFill>
                  <a:schemeClr val="tx1"/>
                </a:solidFill>
              </a:rPr>
              <a:t>Interp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23" name="Left-Right Arrow 22"/>
          <p:cNvSpPr/>
          <p:nvPr/>
        </p:nvSpPr>
        <p:spPr>
          <a:xfrm rot="16200000">
            <a:off x="6075622" y="3451143"/>
            <a:ext cx="431787" cy="24717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Left-Right Arrow 23"/>
          <p:cNvSpPr/>
          <p:nvPr/>
        </p:nvSpPr>
        <p:spPr>
          <a:xfrm rot="16200000">
            <a:off x="7100044" y="3454323"/>
            <a:ext cx="431787" cy="24717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Left-Right Arrow 24"/>
          <p:cNvSpPr/>
          <p:nvPr/>
        </p:nvSpPr>
        <p:spPr>
          <a:xfrm rot="16200000">
            <a:off x="8228102" y="3435273"/>
            <a:ext cx="431787" cy="24717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6037306" y="4352597"/>
            <a:ext cx="7840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+mn-lt"/>
              </a:rPr>
              <a:t>MX.CAD</a:t>
            </a:r>
            <a:endParaRPr lang="en-US" sz="1400" dirty="0">
              <a:latin typeface="+mn-lt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047015" y="4371975"/>
            <a:ext cx="7486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+mn-lt"/>
              </a:rPr>
              <a:t>MX.FEA</a:t>
            </a:r>
            <a:endParaRPr lang="en-US" sz="1400" dirty="0">
              <a:latin typeface="+mn-lt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187143" y="5629273"/>
            <a:ext cx="1389106" cy="5619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Analysis</a:t>
            </a:r>
          </a:p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Job </a:t>
            </a:r>
            <a:r>
              <a:rPr lang="en-US" sz="2000" dirty="0" err="1" smtClean="0">
                <a:solidFill>
                  <a:schemeClr val="tx1"/>
                </a:solidFill>
              </a:rPr>
              <a:t>Mgr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8008428" y="3765227"/>
            <a:ext cx="871134" cy="5619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Mob.</a:t>
            </a:r>
          </a:p>
          <a:p>
            <a:pPr algn="ctr"/>
            <a:r>
              <a:rPr lang="en-US" sz="2000" dirty="0" err="1" smtClean="0">
                <a:solidFill>
                  <a:schemeClr val="tx1"/>
                </a:solidFill>
              </a:rPr>
              <a:t>Interp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1354361" y="3786921"/>
            <a:ext cx="871134" cy="5619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Cyber</a:t>
            </a:r>
          </a:p>
          <a:p>
            <a:pPr algn="ctr"/>
            <a:r>
              <a:rPr lang="en-US" sz="2000" dirty="0" err="1" smtClean="0">
                <a:solidFill>
                  <a:schemeClr val="tx1"/>
                </a:solidFill>
              </a:rPr>
              <a:t>Interp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243520" y="3793802"/>
            <a:ext cx="986342" cy="5619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ESMOL</a:t>
            </a:r>
          </a:p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Tools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32" name="Can 31"/>
          <p:cNvSpPr/>
          <p:nvPr/>
        </p:nvSpPr>
        <p:spPr>
          <a:xfrm>
            <a:off x="5116605" y="5767387"/>
            <a:ext cx="1600200" cy="847725"/>
          </a:xfrm>
          <a:prstGeom prst="can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smtClean="0">
                <a:solidFill>
                  <a:schemeClr val="tx1"/>
                </a:solidFill>
              </a:rPr>
              <a:t>Results</a:t>
            </a:r>
            <a:endParaRPr lang="en-US" sz="1800" dirty="0">
              <a:solidFill>
                <a:schemeClr val="tx1"/>
              </a:solidFill>
            </a:endParaRPr>
          </a:p>
        </p:txBody>
      </p:sp>
      <p:cxnSp>
        <p:nvCxnSpPr>
          <p:cNvPr id="34" name="Straight Arrow Connector 33"/>
          <p:cNvCxnSpPr>
            <a:stCxn id="36" idx="2"/>
          </p:cNvCxnSpPr>
          <p:nvPr/>
        </p:nvCxnSpPr>
        <p:spPr>
          <a:xfrm flipH="1">
            <a:off x="6167930" y="5168502"/>
            <a:ext cx="240021" cy="59888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4547419" y="4768750"/>
            <a:ext cx="1281303" cy="3839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Modelica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5981700" y="4784525"/>
            <a:ext cx="852501" cy="3839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 smtClean="0">
                <a:solidFill>
                  <a:schemeClr val="tx1"/>
                </a:solidFill>
              </a:rPr>
              <a:t>ProE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7055972" y="4784525"/>
            <a:ext cx="852501" cy="3839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FEA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8141330" y="4768749"/>
            <a:ext cx="852501" cy="3839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D3D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39" name="Left Brace 38"/>
          <p:cNvSpPr/>
          <p:nvPr/>
        </p:nvSpPr>
        <p:spPr>
          <a:xfrm>
            <a:off x="1587377" y="5573101"/>
            <a:ext cx="492094" cy="58135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/>
          <p:cNvSpPr txBox="1"/>
          <p:nvPr/>
        </p:nvSpPr>
        <p:spPr>
          <a:xfrm>
            <a:off x="8100081" y="4327202"/>
            <a:ext cx="7521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+mn-lt"/>
              </a:rPr>
              <a:t>MX.MOB</a:t>
            </a:r>
            <a:endParaRPr lang="en-US" sz="1200" dirty="0">
              <a:latin typeface="+mn-lt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424496" y="6248130"/>
            <a:ext cx="7874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+mn-lt"/>
              </a:rPr>
              <a:t>MX.JBM</a:t>
            </a:r>
            <a:endParaRPr lang="en-US" sz="1400" dirty="0">
              <a:latin typeface="+mn-lt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3506044" y="3810000"/>
            <a:ext cx="871134" cy="5619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PCC</a:t>
            </a:r>
          </a:p>
          <a:p>
            <a:pPr algn="ctr"/>
            <a:r>
              <a:rPr lang="en-US" sz="2000" dirty="0" err="1" smtClean="0">
                <a:solidFill>
                  <a:schemeClr val="tx1"/>
                </a:solidFill>
              </a:rPr>
              <a:t>Interp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2455406" y="3810000"/>
            <a:ext cx="871134" cy="5619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PET</a:t>
            </a:r>
          </a:p>
          <a:p>
            <a:pPr algn="ctr"/>
            <a:r>
              <a:rPr lang="en-US" sz="2000" dirty="0" err="1" smtClean="0">
                <a:solidFill>
                  <a:schemeClr val="tx1"/>
                </a:solidFill>
              </a:rPr>
              <a:t>Interp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2740757" y="4768748"/>
            <a:ext cx="1526443" cy="3839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 smtClean="0">
                <a:solidFill>
                  <a:schemeClr val="tx1"/>
                </a:solidFill>
              </a:rPr>
              <a:t>OpenMDAO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4799464" y="5137514"/>
            <a:ext cx="7872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+mn-lt"/>
              </a:rPr>
              <a:t>MX.DYN</a:t>
            </a:r>
            <a:endParaRPr lang="en-US" sz="1400" dirty="0">
              <a:latin typeface="+mn-lt"/>
            </a:endParaRPr>
          </a:p>
        </p:txBody>
      </p:sp>
      <p:cxnSp>
        <p:nvCxnSpPr>
          <p:cNvPr id="33" name="Straight Connector 32"/>
          <p:cNvCxnSpPr/>
          <p:nvPr/>
        </p:nvCxnSpPr>
        <p:spPr>
          <a:xfrm>
            <a:off x="1335552" y="3405217"/>
            <a:ext cx="7408639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Left-Right Arrow 45"/>
          <p:cNvSpPr/>
          <p:nvPr/>
        </p:nvSpPr>
        <p:spPr>
          <a:xfrm rot="16200000">
            <a:off x="3786047" y="3470193"/>
            <a:ext cx="431787" cy="24717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Left-Right Arrow 46"/>
          <p:cNvSpPr/>
          <p:nvPr/>
        </p:nvSpPr>
        <p:spPr>
          <a:xfrm rot="16200000">
            <a:off x="2675080" y="3470193"/>
            <a:ext cx="431787" cy="24717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Left-Right Arrow 47"/>
          <p:cNvSpPr/>
          <p:nvPr/>
        </p:nvSpPr>
        <p:spPr>
          <a:xfrm rot="16200000">
            <a:off x="1696497" y="3470193"/>
            <a:ext cx="431787" cy="24717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/>
          <p:cNvSpPr txBox="1"/>
          <p:nvPr/>
        </p:nvSpPr>
        <p:spPr>
          <a:xfrm>
            <a:off x="3589975" y="4352596"/>
            <a:ext cx="7617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+mn-lt"/>
              </a:rPr>
              <a:t>MX.PCC</a:t>
            </a:r>
            <a:endParaRPr lang="en-US" sz="1400" dirty="0">
              <a:latin typeface="+mn-lt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2510099" y="4352596"/>
            <a:ext cx="7457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+mn-lt"/>
              </a:rPr>
              <a:t>MX.PET</a:t>
            </a:r>
            <a:endParaRPr lang="en-US" sz="1400" dirty="0">
              <a:latin typeface="+mn-lt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417069" y="4352596"/>
            <a:ext cx="7552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+mn-lt"/>
              </a:rPr>
              <a:t>MX.CYB</a:t>
            </a:r>
            <a:endParaRPr lang="en-US" sz="1400" dirty="0">
              <a:latin typeface="+mn-lt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406209" y="4352596"/>
            <a:ext cx="7552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+mn-lt"/>
              </a:rPr>
              <a:t>MX.CYB</a:t>
            </a:r>
            <a:endParaRPr lang="en-US" sz="1400" dirty="0">
              <a:latin typeface="+mn-lt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3195894" y="5147039"/>
            <a:ext cx="7970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+mn-lt"/>
              </a:rPr>
              <a:t>EXT Tool</a:t>
            </a:r>
            <a:endParaRPr lang="en-US" sz="1400" dirty="0">
              <a:latin typeface="+mn-lt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4329402" y="6037360"/>
            <a:ext cx="7867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+mn-lt"/>
              </a:rPr>
              <a:t>MX.DTO</a:t>
            </a:r>
            <a:endParaRPr lang="en-US" sz="1400" dirty="0">
              <a:latin typeface="+mn-lt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177574" y="4768750"/>
            <a:ext cx="1398675" cy="52265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 smtClean="0">
                <a:solidFill>
                  <a:schemeClr val="tx1"/>
                </a:solidFill>
              </a:rPr>
              <a:t>Modelica+TrueTime</a:t>
            </a:r>
            <a:endParaRPr lang="en-US" sz="2000" dirty="0">
              <a:solidFill>
                <a:schemeClr val="tx1"/>
              </a:solidFill>
            </a:endParaRPr>
          </a:p>
        </p:txBody>
      </p:sp>
      <p:cxnSp>
        <p:nvCxnSpPr>
          <p:cNvPr id="56" name="Straight Arrow Connector 55"/>
          <p:cNvCxnSpPr/>
          <p:nvPr/>
        </p:nvCxnSpPr>
        <p:spPr>
          <a:xfrm>
            <a:off x="5638800" y="5168502"/>
            <a:ext cx="310269" cy="59888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>
            <a:off x="4125526" y="5168502"/>
            <a:ext cx="1375884" cy="695276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>
            <a:stCxn id="37" idx="2"/>
          </p:cNvCxnSpPr>
          <p:nvPr/>
        </p:nvCxnSpPr>
        <p:spPr>
          <a:xfrm flipH="1">
            <a:off x="6629400" y="5168502"/>
            <a:ext cx="852823" cy="695276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 flipH="1">
            <a:off x="6770327" y="4876800"/>
            <a:ext cx="1797254" cy="75753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510099" y="5943600"/>
            <a:ext cx="184973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 smtClean="0"/>
              <a:t>Annotated</a:t>
            </a:r>
          </a:p>
          <a:p>
            <a:pPr algn="ctr"/>
            <a:r>
              <a:rPr lang="en-US" i="1" dirty="0" smtClean="0"/>
              <a:t>Version Later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60060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3098810" y="1651856"/>
            <a:ext cx="3124200" cy="18288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00"/>
          </a:p>
        </p:txBody>
      </p:sp>
      <p:sp>
        <p:nvSpPr>
          <p:cNvPr id="21" name="TextBox 6"/>
          <p:cNvSpPr txBox="1">
            <a:spLocks noChangeArrowheads="1"/>
          </p:cNvSpPr>
          <p:nvPr/>
        </p:nvSpPr>
        <p:spPr bwMode="auto">
          <a:xfrm>
            <a:off x="4830773" y="1655031"/>
            <a:ext cx="139172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z="1800" dirty="0" smtClean="0"/>
              <a:t>Solid Models</a:t>
            </a:r>
            <a:endParaRPr lang="en-US" sz="1800" dirty="0"/>
          </a:p>
        </p:txBody>
      </p:sp>
      <p:sp>
        <p:nvSpPr>
          <p:cNvPr id="22" name="Flowchart: Process 21"/>
          <p:cNvSpPr/>
          <p:nvPr/>
        </p:nvSpPr>
        <p:spPr>
          <a:xfrm>
            <a:off x="5384810" y="2109056"/>
            <a:ext cx="827088" cy="381000"/>
          </a:xfrm>
          <a:prstGeom prst="flowChartProcess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 smtClean="0"/>
              <a:t>Structural</a:t>
            </a:r>
            <a:endParaRPr lang="en-US" sz="1100" dirty="0"/>
          </a:p>
        </p:txBody>
      </p:sp>
      <p:sp>
        <p:nvSpPr>
          <p:cNvPr id="6" name="Rectangle 5"/>
          <p:cNvSpPr/>
          <p:nvPr/>
        </p:nvSpPr>
        <p:spPr>
          <a:xfrm>
            <a:off x="2209800" y="2095500"/>
            <a:ext cx="3124200" cy="18288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00"/>
          </a:p>
        </p:txBody>
      </p:sp>
      <p:sp>
        <p:nvSpPr>
          <p:cNvPr id="4100" name="TextBox 6"/>
          <p:cNvSpPr txBox="1">
            <a:spLocks noChangeArrowheads="1"/>
          </p:cNvSpPr>
          <p:nvPr/>
        </p:nvSpPr>
        <p:spPr bwMode="auto">
          <a:xfrm>
            <a:off x="3941763" y="2098675"/>
            <a:ext cx="148149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z="1800" dirty="0" smtClean="0"/>
              <a:t>Cyber Models</a:t>
            </a:r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 err="1" smtClean="0"/>
              <a:t>CyPhy</a:t>
            </a:r>
            <a:r>
              <a:rPr lang="en-US" dirty="0" smtClean="0"/>
              <a:t> Components are Multi-Model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295400" y="2552700"/>
            <a:ext cx="3124200" cy="18288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00"/>
          </a:p>
        </p:txBody>
      </p:sp>
      <p:sp>
        <p:nvSpPr>
          <p:cNvPr id="4103" name="TextBox 4"/>
          <p:cNvSpPr txBox="1">
            <a:spLocks noChangeArrowheads="1"/>
          </p:cNvSpPr>
          <p:nvPr/>
        </p:nvSpPr>
        <p:spPr bwMode="auto">
          <a:xfrm>
            <a:off x="2036763" y="2555875"/>
            <a:ext cx="238238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z="1800" dirty="0"/>
              <a:t>Multi-Physics Dynamics</a:t>
            </a:r>
          </a:p>
        </p:txBody>
      </p:sp>
      <p:sp>
        <p:nvSpPr>
          <p:cNvPr id="8" name="Flowchart: Process 7"/>
          <p:cNvSpPr/>
          <p:nvPr/>
        </p:nvSpPr>
        <p:spPr>
          <a:xfrm>
            <a:off x="3581400" y="2971800"/>
            <a:ext cx="827088" cy="381000"/>
          </a:xfrm>
          <a:prstGeom prst="flowChartProcess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/>
              <a:t>Physical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/>
              <a:t>(Power) </a:t>
            </a:r>
          </a:p>
        </p:txBody>
      </p:sp>
      <p:sp>
        <p:nvSpPr>
          <p:cNvPr id="14" name="Flowchart: Process 13"/>
          <p:cNvSpPr/>
          <p:nvPr/>
        </p:nvSpPr>
        <p:spPr>
          <a:xfrm>
            <a:off x="3592513" y="3505200"/>
            <a:ext cx="827087" cy="381000"/>
          </a:xfrm>
          <a:prstGeom prst="flowChartProcess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/>
              <a:t>Signal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/>
              <a:t>(I/O) </a:t>
            </a:r>
          </a:p>
        </p:txBody>
      </p:sp>
      <p:sp>
        <p:nvSpPr>
          <p:cNvPr id="9" name="Rectangle 8"/>
          <p:cNvSpPr/>
          <p:nvPr/>
        </p:nvSpPr>
        <p:spPr>
          <a:xfrm>
            <a:off x="304800" y="3010694"/>
            <a:ext cx="3124200" cy="18288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00"/>
          </a:p>
        </p:txBody>
      </p:sp>
      <p:sp>
        <p:nvSpPr>
          <p:cNvPr id="4105" name="TextBox 9"/>
          <p:cNvSpPr txBox="1">
            <a:spLocks noChangeArrowheads="1"/>
          </p:cNvSpPr>
          <p:nvPr/>
        </p:nvSpPr>
        <p:spPr bwMode="auto">
          <a:xfrm>
            <a:off x="2036762" y="3010694"/>
            <a:ext cx="139223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z="1800" dirty="0" smtClean="0"/>
              <a:t>Architectural</a:t>
            </a:r>
            <a:endParaRPr lang="en-US" sz="1800" dirty="0"/>
          </a:p>
        </p:txBody>
      </p:sp>
      <p:sp>
        <p:nvSpPr>
          <p:cNvPr id="16" name="Flowchart: Process 15"/>
          <p:cNvSpPr/>
          <p:nvPr/>
        </p:nvSpPr>
        <p:spPr>
          <a:xfrm>
            <a:off x="2590800" y="3390107"/>
            <a:ext cx="827088" cy="381000"/>
          </a:xfrm>
          <a:prstGeom prst="flowChartProcess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/>
              <a:t>Parameter</a:t>
            </a:r>
          </a:p>
        </p:txBody>
      </p:sp>
      <p:sp>
        <p:nvSpPr>
          <p:cNvPr id="17" name="Flowchart: Process 16"/>
          <p:cNvSpPr/>
          <p:nvPr/>
        </p:nvSpPr>
        <p:spPr>
          <a:xfrm>
            <a:off x="2590800" y="3915569"/>
            <a:ext cx="827088" cy="381000"/>
          </a:xfrm>
          <a:prstGeom prst="flowChartProcess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/>
              <a:t>Properties</a:t>
            </a:r>
          </a:p>
        </p:txBody>
      </p:sp>
      <p:sp>
        <p:nvSpPr>
          <p:cNvPr id="3" name="Rectangle 2"/>
          <p:cNvSpPr/>
          <p:nvPr/>
        </p:nvSpPr>
        <p:spPr>
          <a:xfrm>
            <a:off x="482590" y="5197495"/>
            <a:ext cx="8280410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+mj-lt"/>
              </a:rPr>
              <a:t>Use-Case:</a:t>
            </a:r>
          </a:p>
          <a:p>
            <a:pPr lvl="1"/>
            <a:r>
              <a:rPr lang="en-US" sz="1800" dirty="0">
                <a:latin typeface="+mj-lt"/>
              </a:rPr>
              <a:t>Component Developers use domain tools (i.e. </a:t>
            </a:r>
            <a:r>
              <a:rPr lang="en-US" sz="1800" dirty="0" err="1">
                <a:latin typeface="+mj-lt"/>
              </a:rPr>
              <a:t>Modelica</a:t>
            </a:r>
            <a:r>
              <a:rPr lang="en-US" sz="1800" dirty="0">
                <a:latin typeface="+mj-lt"/>
              </a:rPr>
              <a:t>, Simulink, Pro/E, </a:t>
            </a:r>
            <a:r>
              <a:rPr lang="en-US" sz="1800" dirty="0" err="1">
                <a:latin typeface="+mj-lt"/>
              </a:rPr>
              <a:t>Solidworks</a:t>
            </a:r>
            <a:r>
              <a:rPr lang="en-US" sz="1800" dirty="0">
                <a:latin typeface="+mj-lt"/>
              </a:rPr>
              <a:t>) to construct models </a:t>
            </a:r>
          </a:p>
          <a:p>
            <a:pPr lvl="1"/>
            <a:r>
              <a:rPr lang="en-US" sz="1800" dirty="0">
                <a:latin typeface="+mj-lt"/>
              </a:rPr>
              <a:t>Component Developers specify integration interfaces to create </a:t>
            </a:r>
            <a:r>
              <a:rPr lang="en-US" sz="1800" dirty="0" err="1">
                <a:latin typeface="+mj-lt"/>
              </a:rPr>
              <a:t>CyPhy</a:t>
            </a:r>
            <a:r>
              <a:rPr lang="en-US" sz="1800" dirty="0">
                <a:latin typeface="+mj-lt"/>
              </a:rPr>
              <a:t> component models [</a:t>
            </a:r>
            <a:r>
              <a:rPr lang="en-US" sz="1800" dirty="0">
                <a:latin typeface="+mj-lt"/>
                <a:sym typeface="Wingdings" pitchFamily="2" charset="2"/>
              </a:rPr>
              <a:t> </a:t>
            </a:r>
            <a:r>
              <a:rPr lang="en-US" sz="1800" dirty="0">
                <a:latin typeface="+mj-lt"/>
              </a:rPr>
              <a:t>C2M2L </a:t>
            </a:r>
            <a:r>
              <a:rPr lang="en-US" sz="1800" dirty="0" err="1">
                <a:latin typeface="+mj-lt"/>
              </a:rPr>
              <a:t>Curation</a:t>
            </a:r>
            <a:r>
              <a:rPr lang="en-US" sz="1800" dirty="0">
                <a:latin typeface="+mj-lt"/>
              </a:rPr>
              <a:t>]</a:t>
            </a:r>
          </a:p>
        </p:txBody>
      </p:sp>
      <p:sp>
        <p:nvSpPr>
          <p:cNvPr id="23" name="Flowchart: Process 22"/>
          <p:cNvSpPr/>
          <p:nvPr/>
        </p:nvSpPr>
        <p:spPr>
          <a:xfrm>
            <a:off x="4506913" y="2590800"/>
            <a:ext cx="827087" cy="381000"/>
          </a:xfrm>
          <a:prstGeom prst="flowChartProcess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/>
              <a:t>Signal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/>
              <a:t>(I/O) </a:t>
            </a:r>
          </a:p>
        </p:txBody>
      </p:sp>
    </p:spTree>
    <p:extLst>
      <p:ext uri="{BB962C8B-B14F-4D97-AF65-F5344CB8AC3E}">
        <p14:creationId xmlns:p14="http://schemas.microsoft.com/office/powerpoint/2010/main" val="1830844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 err="1" smtClean="0"/>
              <a:t>CyPhy</a:t>
            </a:r>
            <a:r>
              <a:rPr lang="en-US" dirty="0" smtClean="0"/>
              <a:t> Dynamics Modeling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33400" y="1828800"/>
            <a:ext cx="8001000" cy="24384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6148" name="TextBox 4"/>
          <p:cNvSpPr txBox="1">
            <a:spLocks noChangeArrowheads="1"/>
          </p:cNvSpPr>
          <p:nvPr/>
        </p:nvSpPr>
        <p:spPr bwMode="auto">
          <a:xfrm>
            <a:off x="3414713" y="1828800"/>
            <a:ext cx="311277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Multi-Physics Dynamics</a:t>
            </a:r>
          </a:p>
        </p:txBody>
      </p:sp>
      <p:sp>
        <p:nvSpPr>
          <p:cNvPr id="6" name="Flowchart: Process 5"/>
          <p:cNvSpPr/>
          <p:nvPr/>
        </p:nvSpPr>
        <p:spPr>
          <a:xfrm>
            <a:off x="7707313" y="2438400"/>
            <a:ext cx="827087" cy="381000"/>
          </a:xfrm>
          <a:prstGeom prst="flowChartProcess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/>
              <a:t>Physical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/>
              <a:t>(Power) </a:t>
            </a:r>
          </a:p>
        </p:txBody>
      </p:sp>
      <p:sp>
        <p:nvSpPr>
          <p:cNvPr id="7" name="Flowchart: Process 6"/>
          <p:cNvSpPr/>
          <p:nvPr/>
        </p:nvSpPr>
        <p:spPr>
          <a:xfrm>
            <a:off x="7720013" y="2971800"/>
            <a:ext cx="825500" cy="381000"/>
          </a:xfrm>
          <a:prstGeom prst="flowChartProcess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/>
              <a:t>Signal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/>
              <a:t>(I/O) 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1447800" y="2597150"/>
            <a:ext cx="5986463" cy="5334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Behavior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52450" y="4648200"/>
            <a:ext cx="8392426" cy="193899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dirty="0">
                <a:latin typeface="+mn-lt"/>
                <a:cs typeface="+mn-cs"/>
              </a:rPr>
              <a:t>Behavior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en-US" sz="2000" dirty="0">
                <a:latin typeface="+mn-lt"/>
                <a:cs typeface="+mn-cs"/>
              </a:rPr>
              <a:t>White Box Physical Behavior using HBG</a:t>
            </a:r>
          </a:p>
          <a:p>
            <a:pPr marL="285750" lvl="0" indent="-285750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en-US" sz="2000" dirty="0">
                <a:solidFill>
                  <a:srgbClr val="FFFFCC"/>
                </a:solidFill>
                <a:latin typeface="Tahoma"/>
              </a:rPr>
              <a:t>White Box Signal Processing Behavior using </a:t>
            </a:r>
            <a:r>
              <a:rPr lang="en-US" sz="2000" dirty="0" smtClean="0">
                <a:solidFill>
                  <a:srgbClr val="FFFFCC"/>
                </a:solidFill>
                <a:latin typeface="Tahoma"/>
              </a:rPr>
              <a:t>SL/SF’</a:t>
            </a:r>
            <a:endParaRPr lang="en-US" sz="2000" dirty="0">
              <a:solidFill>
                <a:srgbClr val="FFFFCC"/>
              </a:solidFill>
              <a:latin typeface="Tahoma"/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en-US" sz="2000" dirty="0" smtClean="0">
                <a:latin typeface="+mn-lt"/>
                <a:cs typeface="+mn-cs"/>
              </a:rPr>
              <a:t>White </a:t>
            </a:r>
            <a:r>
              <a:rPr lang="en-US" sz="2000" dirty="0">
                <a:latin typeface="+mn-lt"/>
                <a:cs typeface="+mn-cs"/>
              </a:rPr>
              <a:t>Box Physical Behavior using </a:t>
            </a:r>
            <a:r>
              <a:rPr lang="en-US" sz="2000" dirty="0" err="1">
                <a:latin typeface="+mn-lt"/>
                <a:cs typeface="+mn-cs"/>
              </a:rPr>
              <a:t>Modelica</a:t>
            </a:r>
            <a:r>
              <a:rPr lang="en-US" sz="2000" dirty="0">
                <a:latin typeface="+mn-lt"/>
                <a:cs typeface="+mn-cs"/>
              </a:rPr>
              <a:t> (external to </a:t>
            </a:r>
            <a:r>
              <a:rPr lang="en-US" sz="2000" dirty="0" err="1">
                <a:latin typeface="+mn-lt"/>
                <a:cs typeface="+mn-cs"/>
              </a:rPr>
              <a:t>CyPhy</a:t>
            </a:r>
            <a:r>
              <a:rPr lang="en-US" sz="2000" dirty="0">
                <a:latin typeface="+mn-lt"/>
                <a:cs typeface="+mn-cs"/>
              </a:rPr>
              <a:t>)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en-US" sz="2000" dirty="0">
                <a:latin typeface="+mn-lt"/>
                <a:cs typeface="+mn-cs"/>
              </a:rPr>
              <a:t>White Box Signal Processing Behavior using SL/SF (external to </a:t>
            </a:r>
            <a:r>
              <a:rPr lang="en-US" sz="2000" dirty="0" err="1">
                <a:latin typeface="+mn-lt"/>
                <a:cs typeface="+mn-cs"/>
              </a:rPr>
              <a:t>CyPhy</a:t>
            </a:r>
            <a:r>
              <a:rPr lang="en-US" sz="2000" dirty="0">
                <a:latin typeface="+mn-lt"/>
                <a:cs typeface="+mn-cs"/>
              </a:rPr>
              <a:t>)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en-US" sz="2000" dirty="0">
                <a:latin typeface="+mn-lt"/>
                <a:cs typeface="+mn-cs"/>
              </a:rPr>
              <a:t>Black Box Signal Processing Behavior using FMU (external to </a:t>
            </a:r>
            <a:r>
              <a:rPr lang="en-US" sz="2000" dirty="0" err="1">
                <a:latin typeface="+mn-lt"/>
                <a:cs typeface="+mn-cs"/>
              </a:rPr>
              <a:t>CyPhy</a:t>
            </a:r>
            <a:r>
              <a:rPr lang="en-US" sz="2000" dirty="0">
                <a:latin typeface="+mn-lt"/>
                <a:cs typeface="+mn-cs"/>
              </a:rPr>
              <a:t>)</a:t>
            </a:r>
          </a:p>
        </p:txBody>
      </p:sp>
      <p:sp>
        <p:nvSpPr>
          <p:cNvPr id="10" name="Rectangle 9"/>
          <p:cNvSpPr/>
          <p:nvPr/>
        </p:nvSpPr>
        <p:spPr>
          <a:xfrm>
            <a:off x="1595438" y="3457575"/>
            <a:ext cx="727075" cy="276225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solidFill>
              <a:srgbClr val="385D8A"/>
            </a:solidFill>
            <a:prstDash val="solid"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600" kern="0" dirty="0">
                <a:solidFill>
                  <a:sysClr val="windowText" lastClr="000000"/>
                </a:solidFill>
                <a:latin typeface="Calibri"/>
                <a:ea typeface="+mn-ea"/>
              </a:rPr>
              <a:t>SL/SF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700588" y="3457575"/>
            <a:ext cx="1014412" cy="280988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solidFill>
              <a:srgbClr val="385D8A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Modelica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679700" y="3457575"/>
            <a:ext cx="727075" cy="276225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600" kern="0" dirty="0">
                <a:solidFill>
                  <a:sysClr val="windowText" lastClr="000000"/>
                </a:solidFill>
                <a:latin typeface="Calibri"/>
                <a:ea typeface="+mn-ea"/>
              </a:rPr>
              <a:t>SL/SF’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1958975" y="3124200"/>
            <a:ext cx="1587" cy="333375"/>
          </a:xfrm>
          <a:prstGeom prst="straightConnector1">
            <a:avLst/>
          </a:prstGeom>
          <a:ln w="19050">
            <a:solidFill>
              <a:srgbClr val="2D8738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3076822" y="3124200"/>
            <a:ext cx="1587" cy="333375"/>
          </a:xfrm>
          <a:prstGeom prst="straightConnector1">
            <a:avLst/>
          </a:prstGeom>
          <a:ln w="19050">
            <a:solidFill>
              <a:srgbClr val="2D8738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5206207" y="3144774"/>
            <a:ext cx="1587" cy="333375"/>
          </a:xfrm>
          <a:prstGeom prst="straightConnector1">
            <a:avLst/>
          </a:prstGeom>
          <a:ln w="19050">
            <a:solidFill>
              <a:srgbClr val="2D8738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3698122" y="3457575"/>
            <a:ext cx="727075" cy="276225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HBG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9" name="Straight Arrow Connector 18"/>
          <p:cNvCxnSpPr/>
          <p:nvPr/>
        </p:nvCxnSpPr>
        <p:spPr>
          <a:xfrm flipV="1">
            <a:off x="4061659" y="3124200"/>
            <a:ext cx="1587" cy="333375"/>
          </a:xfrm>
          <a:prstGeom prst="straightConnector1">
            <a:avLst/>
          </a:prstGeom>
          <a:ln w="19050">
            <a:solidFill>
              <a:srgbClr val="2D8738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Elbow Connector 4"/>
          <p:cNvCxnSpPr>
            <a:stCxn id="17" idx="2"/>
            <a:endCxn id="10" idx="3"/>
          </p:cNvCxnSpPr>
          <p:nvPr/>
        </p:nvCxnSpPr>
        <p:spPr bwMode="auto">
          <a:xfrm rot="5400000" flipH="1">
            <a:off x="3123031" y="2795171"/>
            <a:ext cx="138112" cy="1739147"/>
          </a:xfrm>
          <a:prstGeom prst="bentConnector4">
            <a:avLst>
              <a:gd name="adj1" fmla="val -96732"/>
              <a:gd name="adj2" fmla="val 88448"/>
            </a:avLst>
          </a:prstGeom>
          <a:ln w="19050">
            <a:solidFill>
              <a:srgbClr val="2D8738"/>
            </a:solidFill>
            <a:prstDash val="solid"/>
            <a:tailEnd type="arrow"/>
          </a:ln>
          <a:ex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6163950" y="3457574"/>
            <a:ext cx="727075" cy="276225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solidFill>
              <a:sysClr val="windowText" lastClr="000000"/>
            </a:solidFill>
            <a:prstDash val="dash"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600" kern="0" dirty="0">
                <a:solidFill>
                  <a:sysClr val="windowText" lastClr="000000"/>
                </a:solidFill>
                <a:latin typeface="Calibri"/>
                <a:ea typeface="+mn-ea"/>
              </a:rPr>
              <a:t>FMU</a:t>
            </a:r>
          </a:p>
        </p:txBody>
      </p:sp>
      <p:cxnSp>
        <p:nvCxnSpPr>
          <p:cNvPr id="24" name="Straight Arrow Connector 23"/>
          <p:cNvCxnSpPr/>
          <p:nvPr/>
        </p:nvCxnSpPr>
        <p:spPr>
          <a:xfrm flipV="1">
            <a:off x="6525900" y="3124199"/>
            <a:ext cx="1587" cy="333375"/>
          </a:xfrm>
          <a:prstGeom prst="straightConnector1">
            <a:avLst/>
          </a:prstGeom>
          <a:ln w="19050">
            <a:solidFill>
              <a:srgbClr val="2D8738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201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CyPhy</a:t>
            </a:r>
            <a:r>
              <a:rPr lang="en-US" dirty="0" smtClean="0"/>
              <a:t> Cyber Components</a:t>
            </a:r>
          </a:p>
        </p:txBody>
      </p:sp>
      <p:sp>
        <p:nvSpPr>
          <p:cNvPr id="8" name="Rectangle 7"/>
          <p:cNvSpPr/>
          <p:nvPr/>
        </p:nvSpPr>
        <p:spPr>
          <a:xfrm>
            <a:off x="544513" y="2990850"/>
            <a:ext cx="8001000" cy="340995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5364" name="TextBox 8"/>
          <p:cNvSpPr txBox="1">
            <a:spLocks noChangeArrowheads="1"/>
          </p:cNvSpPr>
          <p:nvPr/>
        </p:nvSpPr>
        <p:spPr bwMode="auto">
          <a:xfrm>
            <a:off x="3892550" y="2994025"/>
            <a:ext cx="91082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Cyber</a:t>
            </a:r>
          </a:p>
        </p:txBody>
      </p:sp>
      <p:sp>
        <p:nvSpPr>
          <p:cNvPr id="11" name="Flowchart: Process 10"/>
          <p:cNvSpPr/>
          <p:nvPr/>
        </p:nvSpPr>
        <p:spPr>
          <a:xfrm>
            <a:off x="7731125" y="5257800"/>
            <a:ext cx="827088" cy="381000"/>
          </a:xfrm>
          <a:prstGeom prst="flowChartProcess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/>
              <a:t>Signal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/>
              <a:t>(I/O) 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1403350" y="3505200"/>
            <a:ext cx="5986463" cy="45085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dirty="0"/>
              <a:t>Behavior (Discrete Time/Logical Time/Discrete Event)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09600" y="1371600"/>
            <a:ext cx="3124200" cy="1143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5368" name="TextBox 14"/>
          <p:cNvSpPr txBox="1">
            <a:spLocks noChangeArrowheads="1"/>
          </p:cNvSpPr>
          <p:nvPr/>
        </p:nvSpPr>
        <p:spPr bwMode="auto">
          <a:xfrm>
            <a:off x="609600" y="1374775"/>
            <a:ext cx="311277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Multi-Physics Dynamics</a:t>
            </a:r>
          </a:p>
        </p:txBody>
      </p:sp>
      <p:sp>
        <p:nvSpPr>
          <p:cNvPr id="17" name="Flowchart: Process 16"/>
          <p:cNvSpPr/>
          <p:nvPr/>
        </p:nvSpPr>
        <p:spPr>
          <a:xfrm>
            <a:off x="2906713" y="1905000"/>
            <a:ext cx="827087" cy="381000"/>
          </a:xfrm>
          <a:prstGeom prst="flowChartProcess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/>
              <a:t>Signal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/>
              <a:t>(I/O) </a:t>
            </a:r>
          </a:p>
        </p:txBody>
      </p:sp>
      <p:sp>
        <p:nvSpPr>
          <p:cNvPr id="57" name="Down Arrow 56"/>
          <p:cNvSpPr/>
          <p:nvPr/>
        </p:nvSpPr>
        <p:spPr>
          <a:xfrm>
            <a:off x="2171700" y="2514600"/>
            <a:ext cx="123825" cy="47625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5371" name="TextBox 57"/>
          <p:cNvSpPr txBox="1">
            <a:spLocks noChangeArrowheads="1"/>
          </p:cNvSpPr>
          <p:nvPr/>
        </p:nvSpPr>
        <p:spPr bwMode="auto">
          <a:xfrm>
            <a:off x="2295525" y="2514600"/>
            <a:ext cx="135005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z="2000" dirty="0"/>
              <a:t>refinement</a:t>
            </a:r>
          </a:p>
        </p:txBody>
      </p:sp>
      <p:sp>
        <p:nvSpPr>
          <p:cNvPr id="59" name="Rounded Rectangle 58"/>
          <p:cNvSpPr/>
          <p:nvPr/>
        </p:nvSpPr>
        <p:spPr>
          <a:xfrm>
            <a:off x="695325" y="1911350"/>
            <a:ext cx="2082800" cy="52705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dirty="0"/>
              <a:t>Behavior (Continuous Time)</a:t>
            </a:r>
          </a:p>
        </p:txBody>
      </p:sp>
      <p:cxnSp>
        <p:nvCxnSpPr>
          <p:cNvPr id="61" name="Straight Arrow Connector 60"/>
          <p:cNvCxnSpPr>
            <a:stCxn id="11" idx="3"/>
          </p:cNvCxnSpPr>
          <p:nvPr/>
        </p:nvCxnSpPr>
        <p:spPr>
          <a:xfrm>
            <a:off x="8558213" y="5448300"/>
            <a:ext cx="404812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ounded Rectangle 77"/>
          <p:cNvSpPr/>
          <p:nvPr/>
        </p:nvSpPr>
        <p:spPr>
          <a:xfrm>
            <a:off x="1374775" y="4648200"/>
            <a:ext cx="5986463" cy="45085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dirty="0"/>
              <a:t>SW Component Architecture (Data Flow/Timing/Allocation, I/O)</a:t>
            </a:r>
          </a:p>
        </p:txBody>
      </p:sp>
      <p:sp>
        <p:nvSpPr>
          <p:cNvPr id="79" name="Rounded Rectangle 78"/>
          <p:cNvSpPr/>
          <p:nvPr/>
        </p:nvSpPr>
        <p:spPr>
          <a:xfrm>
            <a:off x="1387475" y="5257800"/>
            <a:ext cx="5986463" cy="45085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dirty="0"/>
              <a:t>Hardware Platform Model (CPU / Bus Network, Sensors/Actuators)</a:t>
            </a:r>
          </a:p>
        </p:txBody>
      </p:sp>
      <p:cxnSp>
        <p:nvCxnSpPr>
          <p:cNvPr id="84" name="Straight Arrow Connector 83"/>
          <p:cNvCxnSpPr/>
          <p:nvPr/>
        </p:nvCxnSpPr>
        <p:spPr>
          <a:xfrm flipV="1">
            <a:off x="6684963" y="5711825"/>
            <a:ext cx="1587" cy="333375"/>
          </a:xfrm>
          <a:prstGeom prst="straightConnector1">
            <a:avLst/>
          </a:prstGeom>
          <a:ln w="19050">
            <a:solidFill>
              <a:srgbClr val="2D8738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1595438" y="4270375"/>
            <a:ext cx="727075" cy="276225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SL/SF</a:t>
            </a:r>
          </a:p>
        </p:txBody>
      </p:sp>
      <p:sp>
        <p:nvSpPr>
          <p:cNvPr id="29" name="Rectangle 28"/>
          <p:cNvSpPr/>
          <p:nvPr/>
        </p:nvSpPr>
        <p:spPr>
          <a:xfrm>
            <a:off x="4700588" y="4270375"/>
            <a:ext cx="1014412" cy="280988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solidFill>
              <a:srgbClr val="385D8A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Modelica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2679700" y="4270375"/>
            <a:ext cx="727075" cy="276225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solidFill>
              <a:srgbClr val="2D8738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SL/SF’</a:t>
            </a:r>
          </a:p>
        </p:txBody>
      </p:sp>
      <p:cxnSp>
        <p:nvCxnSpPr>
          <p:cNvPr id="31" name="Straight Arrow Connector 30"/>
          <p:cNvCxnSpPr/>
          <p:nvPr/>
        </p:nvCxnSpPr>
        <p:spPr>
          <a:xfrm flipV="1">
            <a:off x="1958975" y="3937000"/>
            <a:ext cx="1587" cy="333375"/>
          </a:xfrm>
          <a:prstGeom prst="straightConnector1">
            <a:avLst/>
          </a:prstGeom>
          <a:ln w="19050">
            <a:solidFill>
              <a:srgbClr val="2D8738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V="1">
            <a:off x="3076822" y="3974625"/>
            <a:ext cx="1587" cy="333375"/>
          </a:xfrm>
          <a:prstGeom prst="straightConnector1">
            <a:avLst/>
          </a:prstGeom>
          <a:ln w="19050">
            <a:solidFill>
              <a:srgbClr val="2D8738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V="1">
            <a:off x="5206207" y="3957574"/>
            <a:ext cx="1587" cy="333375"/>
          </a:xfrm>
          <a:prstGeom prst="straightConnector1">
            <a:avLst/>
          </a:prstGeom>
          <a:ln w="19050">
            <a:solidFill>
              <a:srgbClr val="2D8738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6324600" y="6049963"/>
            <a:ext cx="725488" cy="276225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solidFill>
              <a:srgbClr val="385D8A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TrueT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53154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CyPhy</a:t>
            </a:r>
            <a:r>
              <a:rPr lang="en-US" dirty="0" smtClean="0"/>
              <a:t> Architecture Modeling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447800"/>
            <a:ext cx="7772400" cy="4648200"/>
          </a:xfrm>
        </p:spPr>
        <p:txBody>
          <a:bodyPr/>
          <a:lstStyle/>
          <a:p>
            <a:r>
              <a:rPr lang="en-US" dirty="0" err="1" smtClean="0"/>
              <a:t>CyPhy</a:t>
            </a:r>
            <a:r>
              <a:rPr lang="en-US" dirty="0" smtClean="0"/>
              <a:t> System Models are Design Spaces</a:t>
            </a:r>
          </a:p>
          <a:p>
            <a:pPr lvl="1"/>
            <a:r>
              <a:rPr lang="en-US" dirty="0" smtClean="0"/>
              <a:t>Combinatorial with hierarchically layered discrete component alternatives</a:t>
            </a:r>
          </a:p>
          <a:p>
            <a:pPr lvl="1"/>
            <a:r>
              <a:rPr lang="en-US" dirty="0" smtClean="0"/>
              <a:t>Parametric templates</a:t>
            </a:r>
          </a:p>
          <a:p>
            <a:r>
              <a:rPr lang="en-US" dirty="0" err="1" smtClean="0">
                <a:sym typeface="Wingdings" pitchFamily="2" charset="2"/>
              </a:rPr>
              <a:t>CyPhy</a:t>
            </a:r>
            <a:r>
              <a:rPr lang="en-US" dirty="0" smtClean="0">
                <a:sym typeface="Wingdings" pitchFamily="2" charset="2"/>
              </a:rPr>
              <a:t> System Models are Instantiated Design Configurations</a:t>
            </a:r>
          </a:p>
          <a:p>
            <a:pPr lvl="1"/>
            <a:r>
              <a:rPr lang="en-US" dirty="0" smtClean="0">
                <a:sym typeface="Wingdings" pitchFamily="2" charset="2"/>
              </a:rPr>
              <a:t>Derived using exploration tools and design flow</a:t>
            </a:r>
          </a:p>
          <a:p>
            <a:pPr lvl="1"/>
            <a:r>
              <a:rPr lang="en-US" dirty="0" smtClean="0">
                <a:sym typeface="Wingdings" pitchFamily="2" charset="2"/>
              </a:rPr>
              <a:t>Language constructs and tools allow an iterative pruning and design elaboration loop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AA57D-7290-43B7-9CE1-2BE8AFF1B705}" type="slidenum">
              <a:rPr lang="en-US">
                <a:solidFill>
                  <a:srgbClr val="FFFFCC"/>
                </a:solidFill>
              </a:rPr>
              <a:pPr/>
              <a:t>93</a:t>
            </a:fld>
            <a:endParaRPr lang="en-US">
              <a:solidFill>
                <a:srgbClr val="FFFFCC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06017" y="5562601"/>
            <a:ext cx="8961784" cy="959288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800100" lvl="1" indent="-342900">
              <a:buFont typeface="Arial" pitchFamily="34" charset="0"/>
              <a:buChar char="•"/>
            </a:pPr>
            <a:r>
              <a:rPr lang="en-US" sz="1600" dirty="0" smtClean="0"/>
              <a:t>Requirements </a:t>
            </a:r>
            <a:r>
              <a:rPr lang="en-US" sz="1600" dirty="0"/>
              <a:t>Modeling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1600" dirty="0"/>
              <a:t>Design Space </a:t>
            </a:r>
            <a:r>
              <a:rPr lang="en-US" sz="1600" dirty="0" smtClean="0"/>
              <a:t>Modeling </a:t>
            </a:r>
            <a:r>
              <a:rPr lang="en-US" sz="1600" dirty="0" smtClean="0">
                <a:sym typeface="Wingdings" pitchFamily="2" charset="2"/>
              </a:rPr>
              <a:t> </a:t>
            </a:r>
            <a:r>
              <a:rPr lang="en-US" sz="1600" dirty="0" smtClean="0"/>
              <a:t>Requirements </a:t>
            </a:r>
            <a:r>
              <a:rPr lang="en-US" sz="1600" dirty="0"/>
              <a:t>guided Constraint modeling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1600" dirty="0"/>
              <a:t>Design Point Modeling </a:t>
            </a:r>
            <a:r>
              <a:rPr lang="en-US" sz="1600" dirty="0" smtClean="0">
                <a:sym typeface="Wingdings" pitchFamily="2" charset="2"/>
              </a:rPr>
              <a:t> </a:t>
            </a:r>
            <a:r>
              <a:rPr lang="en-US" sz="1600" dirty="0" smtClean="0"/>
              <a:t>automatic </a:t>
            </a:r>
            <a:r>
              <a:rPr lang="en-US" sz="1600" dirty="0"/>
              <a:t>derivation using exploration tools</a:t>
            </a:r>
          </a:p>
          <a:p>
            <a:endParaRPr lang="en-US" sz="2000" dirty="0" smtClean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9258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606550"/>
            <a:ext cx="1069975" cy="665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381000" y="3313113"/>
            <a:ext cx="3733800" cy="18288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 err="1" smtClean="0"/>
              <a:t>CyPhy</a:t>
            </a:r>
            <a:r>
              <a:rPr lang="en-US" dirty="0" smtClean="0"/>
              <a:t> Architecture Models</a:t>
            </a:r>
            <a:endParaRPr lang="en-US" dirty="0"/>
          </a:p>
        </p:txBody>
      </p:sp>
      <p:sp>
        <p:nvSpPr>
          <p:cNvPr id="5125" name="TextBox 17"/>
          <p:cNvSpPr txBox="1">
            <a:spLocks noChangeArrowheads="1"/>
          </p:cNvSpPr>
          <p:nvPr/>
        </p:nvSpPr>
        <p:spPr bwMode="auto">
          <a:xfrm>
            <a:off x="1739900" y="1754188"/>
            <a:ext cx="3175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/>
              <a:t>A</a:t>
            </a:r>
          </a:p>
        </p:txBody>
      </p:sp>
      <p:pic>
        <p:nvPicPr>
          <p:cNvPr id="51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9825" y="3895725"/>
            <a:ext cx="1069975" cy="665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7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1575" y="3895725"/>
            <a:ext cx="1068388" cy="665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8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9188" y="3917950"/>
            <a:ext cx="455612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9" name="TextBox 42"/>
          <p:cNvSpPr txBox="1">
            <a:spLocks noChangeArrowheads="1"/>
          </p:cNvSpPr>
          <p:nvPr/>
        </p:nvSpPr>
        <p:spPr bwMode="auto">
          <a:xfrm>
            <a:off x="1511300" y="4021138"/>
            <a:ext cx="3175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/>
              <a:t>B</a:t>
            </a:r>
          </a:p>
        </p:txBody>
      </p:sp>
      <p:sp>
        <p:nvSpPr>
          <p:cNvPr id="5130" name="TextBox 43"/>
          <p:cNvSpPr txBox="1">
            <a:spLocks noChangeArrowheads="1"/>
          </p:cNvSpPr>
          <p:nvPr/>
        </p:nvSpPr>
        <p:spPr bwMode="auto">
          <a:xfrm>
            <a:off x="2816225" y="4021138"/>
            <a:ext cx="31908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/>
              <a:t>C</a:t>
            </a:r>
          </a:p>
        </p:txBody>
      </p:sp>
      <p:pic>
        <p:nvPicPr>
          <p:cNvPr id="5131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917950"/>
            <a:ext cx="455613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32" name="TextBox 45"/>
          <p:cNvSpPr txBox="1">
            <a:spLocks noChangeArrowheads="1"/>
          </p:cNvSpPr>
          <p:nvPr/>
        </p:nvSpPr>
        <p:spPr bwMode="auto">
          <a:xfrm>
            <a:off x="1905000" y="2474913"/>
            <a:ext cx="127323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z="1400" dirty="0"/>
              <a:t>hierarchical </a:t>
            </a:r>
          </a:p>
          <a:p>
            <a:r>
              <a:rPr lang="en-US" sz="1400" dirty="0"/>
              <a:t>decomposition</a:t>
            </a:r>
          </a:p>
        </p:txBody>
      </p:sp>
      <p:cxnSp>
        <p:nvCxnSpPr>
          <p:cNvPr id="48" name="Straight Arrow Connector 47"/>
          <p:cNvCxnSpPr/>
          <p:nvPr/>
        </p:nvCxnSpPr>
        <p:spPr>
          <a:xfrm flipV="1">
            <a:off x="836613" y="4227513"/>
            <a:ext cx="30321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>
            <a:off x="2209800" y="4227513"/>
            <a:ext cx="23177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>
            <a:off x="3509963" y="4227513"/>
            <a:ext cx="14922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136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2363" y="3308350"/>
            <a:ext cx="498475" cy="25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4" name="Straight Arrow Connector 53"/>
          <p:cNvCxnSpPr/>
          <p:nvPr/>
        </p:nvCxnSpPr>
        <p:spPr>
          <a:xfrm>
            <a:off x="1371600" y="3567113"/>
            <a:ext cx="298450" cy="32861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55" name="Flowchart: Connector 54"/>
          <p:cNvSpPr/>
          <p:nvPr/>
        </p:nvSpPr>
        <p:spPr>
          <a:xfrm>
            <a:off x="2514600" y="3567113"/>
            <a:ext cx="182563" cy="163512"/>
          </a:xfrm>
          <a:prstGeom prst="flowChartConnector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cxnSp>
        <p:nvCxnSpPr>
          <p:cNvPr id="57" name="Straight Arrow Connector 56"/>
          <p:cNvCxnSpPr>
            <a:endCxn id="55" idx="2"/>
          </p:cNvCxnSpPr>
          <p:nvPr/>
        </p:nvCxnSpPr>
        <p:spPr>
          <a:xfrm>
            <a:off x="1371600" y="3567113"/>
            <a:ext cx="1143000" cy="8255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55" idx="6"/>
          </p:cNvCxnSpPr>
          <p:nvPr/>
        </p:nvCxnSpPr>
        <p:spPr>
          <a:xfrm>
            <a:off x="2697163" y="3649663"/>
            <a:ext cx="279400" cy="24606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5141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4063" y="4899025"/>
            <a:ext cx="490537" cy="255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1" name="Straight Arrow Connector 60"/>
          <p:cNvCxnSpPr/>
          <p:nvPr/>
        </p:nvCxnSpPr>
        <p:spPr>
          <a:xfrm flipH="1" flipV="1">
            <a:off x="1674813" y="4560888"/>
            <a:ext cx="595312" cy="33813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72" name="Rectangle 71"/>
          <p:cNvSpPr/>
          <p:nvPr/>
        </p:nvSpPr>
        <p:spPr>
          <a:xfrm>
            <a:off x="5486400" y="4303713"/>
            <a:ext cx="2441575" cy="209708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514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9350" y="4686300"/>
            <a:ext cx="1069975" cy="66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4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9350" y="5429250"/>
            <a:ext cx="1069975" cy="66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46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2363" y="5100638"/>
            <a:ext cx="455612" cy="620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47" name="TextBox 75"/>
          <p:cNvSpPr txBox="1">
            <a:spLocks noChangeArrowheads="1"/>
          </p:cNvSpPr>
          <p:nvPr/>
        </p:nvSpPr>
        <p:spPr bwMode="auto">
          <a:xfrm>
            <a:off x="6553200" y="4811713"/>
            <a:ext cx="4254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/>
              <a:t>C1</a:t>
            </a:r>
          </a:p>
        </p:txBody>
      </p:sp>
      <p:sp>
        <p:nvSpPr>
          <p:cNvPr id="5148" name="TextBox 76"/>
          <p:cNvSpPr txBox="1">
            <a:spLocks noChangeArrowheads="1"/>
          </p:cNvSpPr>
          <p:nvPr/>
        </p:nvSpPr>
        <p:spPr bwMode="auto">
          <a:xfrm>
            <a:off x="6562725" y="5573713"/>
            <a:ext cx="4254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/>
              <a:t>C2</a:t>
            </a:r>
          </a:p>
        </p:txBody>
      </p:sp>
      <p:pic>
        <p:nvPicPr>
          <p:cNvPr id="5149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5094288"/>
            <a:ext cx="455613" cy="620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9" name="Straight Arrow Connector 78"/>
          <p:cNvCxnSpPr/>
          <p:nvPr/>
        </p:nvCxnSpPr>
        <p:spPr>
          <a:xfrm flipV="1">
            <a:off x="5942013" y="5019675"/>
            <a:ext cx="287337" cy="3841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/>
          <p:nvPr/>
        </p:nvCxnSpPr>
        <p:spPr>
          <a:xfrm>
            <a:off x="5942013" y="5403850"/>
            <a:ext cx="287337" cy="3587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/>
          <p:nvPr/>
        </p:nvCxnSpPr>
        <p:spPr>
          <a:xfrm>
            <a:off x="7299325" y="5019675"/>
            <a:ext cx="173038" cy="3905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153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4313238"/>
            <a:ext cx="498475" cy="258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3" name="Straight Arrow Connector 82"/>
          <p:cNvCxnSpPr/>
          <p:nvPr/>
        </p:nvCxnSpPr>
        <p:spPr>
          <a:xfrm>
            <a:off x="6726238" y="4572000"/>
            <a:ext cx="38100" cy="1143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5155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9863" y="6146800"/>
            <a:ext cx="490537" cy="25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96" name="Straight Arrow Connector 95"/>
          <p:cNvCxnSpPr/>
          <p:nvPr/>
        </p:nvCxnSpPr>
        <p:spPr>
          <a:xfrm flipV="1">
            <a:off x="7299325" y="5410200"/>
            <a:ext cx="173038" cy="3524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57" name="TextBox 100"/>
          <p:cNvSpPr txBox="1">
            <a:spLocks noChangeArrowheads="1"/>
          </p:cNvSpPr>
          <p:nvPr/>
        </p:nvSpPr>
        <p:spPr bwMode="auto">
          <a:xfrm>
            <a:off x="3521075" y="5294313"/>
            <a:ext cx="127323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z="1400"/>
              <a:t>alternative</a:t>
            </a:r>
          </a:p>
          <a:p>
            <a:r>
              <a:rPr lang="en-US" sz="1400"/>
              <a:t>decomposition</a:t>
            </a:r>
          </a:p>
        </p:txBody>
      </p:sp>
      <p:sp>
        <p:nvSpPr>
          <p:cNvPr id="103" name="TextBox 102"/>
          <p:cNvSpPr txBox="1"/>
          <p:nvPr/>
        </p:nvSpPr>
        <p:spPr>
          <a:xfrm>
            <a:off x="4231643" y="1570672"/>
            <a:ext cx="4759957" cy="147732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latin typeface="+mn-lt"/>
                <a:cs typeface="+mn-cs"/>
              </a:rPr>
              <a:t>Connectors &amp; Composition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en-US" sz="1800" dirty="0">
                <a:latin typeface="+mn-lt"/>
                <a:cs typeface="+mn-cs"/>
              </a:rPr>
              <a:t>Physical Interactions w/Energy Flows (CT)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en-US" sz="1800" dirty="0">
                <a:latin typeface="+mn-lt"/>
                <a:cs typeface="+mn-cs"/>
              </a:rPr>
              <a:t>Signal Flows (I/O – CT)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en-US" sz="1800" dirty="0">
                <a:latin typeface="+mn-lt"/>
                <a:cs typeface="+mn-cs"/>
              </a:rPr>
              <a:t>Geometric Constraints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lang="en-US" sz="1800" dirty="0">
                <a:latin typeface="+mn-lt"/>
                <a:cs typeface="+mn-cs"/>
              </a:rPr>
              <a:t>Algebraic Parametric/Property Flows</a:t>
            </a:r>
          </a:p>
        </p:txBody>
      </p:sp>
      <p:cxnSp>
        <p:nvCxnSpPr>
          <p:cNvPr id="1042" name="Straight Arrow Connector 1041"/>
          <p:cNvCxnSpPr/>
          <p:nvPr/>
        </p:nvCxnSpPr>
        <p:spPr>
          <a:xfrm>
            <a:off x="1906588" y="2271713"/>
            <a:ext cx="0" cy="103663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/>
          <p:nvPr/>
        </p:nvCxnSpPr>
        <p:spPr>
          <a:xfrm>
            <a:off x="3200400" y="4538663"/>
            <a:ext cx="2286000" cy="132873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0306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CyPhy</a:t>
            </a:r>
            <a:r>
              <a:rPr lang="en-US" dirty="0" smtClean="0"/>
              <a:t> Systems Evaluation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447800"/>
            <a:ext cx="7772400" cy="4648200"/>
          </a:xfrm>
        </p:spPr>
        <p:txBody>
          <a:bodyPr/>
          <a:lstStyle/>
          <a:p>
            <a:r>
              <a:rPr lang="en-US" dirty="0" err="1" smtClean="0"/>
              <a:t>CyPhy</a:t>
            </a:r>
            <a:r>
              <a:rPr lang="en-US" dirty="0" smtClean="0"/>
              <a:t> Test Benches are executable specification of requirements</a:t>
            </a:r>
          </a:p>
          <a:p>
            <a:pPr lvl="1"/>
            <a:r>
              <a:rPr lang="en-US" dirty="0" smtClean="0"/>
              <a:t>Test Bench is a generalized term with specific manifestation for (domain/tool):</a:t>
            </a:r>
          </a:p>
          <a:p>
            <a:pPr lvl="2"/>
            <a:r>
              <a:rPr lang="en-US" dirty="0" smtClean="0"/>
              <a:t>Static/Analytics</a:t>
            </a:r>
          </a:p>
          <a:p>
            <a:pPr lvl="2"/>
            <a:r>
              <a:rPr lang="en-US" dirty="0" smtClean="0"/>
              <a:t>Dynamics</a:t>
            </a:r>
          </a:p>
          <a:p>
            <a:pPr lvl="2"/>
            <a:r>
              <a:rPr lang="en-US" dirty="0" smtClean="0"/>
              <a:t>Cyber</a:t>
            </a:r>
          </a:p>
          <a:p>
            <a:pPr lvl="2"/>
            <a:r>
              <a:rPr lang="en-US" dirty="0" smtClean="0"/>
              <a:t>FEA</a:t>
            </a:r>
          </a:p>
          <a:p>
            <a:pPr lvl="2"/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Mobility</a:t>
            </a:r>
          </a:p>
          <a:p>
            <a:pPr lvl="2"/>
            <a:r>
              <a:rPr lang="en-US" dirty="0"/>
              <a:t>Verification</a:t>
            </a:r>
          </a:p>
          <a:p>
            <a:r>
              <a:rPr lang="en-US" dirty="0" err="1" smtClean="0"/>
              <a:t>CyPhy</a:t>
            </a:r>
            <a:r>
              <a:rPr lang="en-US" dirty="0" smtClean="0"/>
              <a:t> Parametric Exploration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AA57D-7290-43B7-9CE1-2BE8AFF1B705}" type="slidenum">
              <a:rPr lang="en-US">
                <a:solidFill>
                  <a:srgbClr val="FFFFCC"/>
                </a:solidFill>
              </a:rPr>
              <a:pPr/>
              <a:t>95</a:t>
            </a:fld>
            <a:endParaRPr lang="en-US">
              <a:solidFill>
                <a:srgbClr val="FFFF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035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8950" y="152400"/>
            <a:ext cx="8229600" cy="792162"/>
          </a:xfrm>
        </p:spPr>
        <p:txBody>
          <a:bodyPr>
            <a:normAutofit/>
          </a:bodyPr>
          <a:lstStyle/>
          <a:p>
            <a:r>
              <a:rPr lang="en-US" sz="3200" dirty="0" smtClean="0"/>
              <a:t>Near Term Assembly Approach</a:t>
            </a:r>
            <a:endParaRPr lang="en-US" sz="3200" dirty="0"/>
          </a:p>
        </p:txBody>
      </p:sp>
      <p:sp>
        <p:nvSpPr>
          <p:cNvPr id="3" name="Rectangle 2"/>
          <p:cNvSpPr/>
          <p:nvPr/>
        </p:nvSpPr>
        <p:spPr>
          <a:xfrm>
            <a:off x="317500" y="2501900"/>
            <a:ext cx="2438400" cy="16891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3200" dirty="0" err="1" smtClean="0">
                <a:solidFill>
                  <a:prstClr val="black"/>
                </a:solidFill>
              </a:rPr>
              <a:t>Creo</a:t>
            </a:r>
            <a:r>
              <a:rPr lang="en-US" sz="3200" dirty="0" smtClean="0">
                <a:solidFill>
                  <a:prstClr val="black"/>
                </a:solidFill>
              </a:rPr>
              <a:t>/</a:t>
            </a:r>
            <a:r>
              <a:rPr lang="en-US" sz="3200" dirty="0" err="1" smtClean="0">
                <a:solidFill>
                  <a:prstClr val="black"/>
                </a:solidFill>
              </a:rPr>
              <a:t>ProE</a:t>
            </a:r>
            <a:endParaRPr lang="en-US" sz="3200" dirty="0">
              <a:solidFill>
                <a:prstClr val="black"/>
              </a:solidFill>
            </a:endParaRPr>
          </a:p>
        </p:txBody>
      </p:sp>
      <p:sp>
        <p:nvSpPr>
          <p:cNvPr id="4" name="Folded Corner 3"/>
          <p:cNvSpPr/>
          <p:nvPr/>
        </p:nvSpPr>
        <p:spPr>
          <a:xfrm>
            <a:off x="254000" y="5321300"/>
            <a:ext cx="1143000" cy="838200"/>
          </a:xfrm>
          <a:prstGeom prst="foldedCorner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prstClr val="black"/>
                </a:solidFill>
              </a:rPr>
              <a:t>Native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 err="1" smtClean="0">
                <a:solidFill>
                  <a:prstClr val="black"/>
                </a:solidFill>
              </a:rPr>
              <a:t>Creo</a:t>
            </a:r>
            <a:endParaRPr lang="en-US" sz="1800" dirty="0">
              <a:solidFill>
                <a:prstClr val="black"/>
              </a:solidFill>
            </a:endParaRPr>
          </a:p>
        </p:txBody>
      </p:sp>
      <p:sp>
        <p:nvSpPr>
          <p:cNvPr id="5" name="Right Arrow 4"/>
          <p:cNvSpPr/>
          <p:nvPr/>
        </p:nvSpPr>
        <p:spPr>
          <a:xfrm rot="16200000">
            <a:off x="1657350" y="4305300"/>
            <a:ext cx="1206500" cy="647700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prstClr val="black"/>
                </a:solidFill>
              </a:rPr>
              <a:t>Import</a:t>
            </a:r>
            <a:endParaRPr lang="en-US" sz="1800" dirty="0">
              <a:solidFill>
                <a:prstClr val="black"/>
              </a:solidFill>
            </a:endParaRPr>
          </a:p>
        </p:txBody>
      </p:sp>
      <p:sp>
        <p:nvSpPr>
          <p:cNvPr id="6" name="Folded Corner 5"/>
          <p:cNvSpPr/>
          <p:nvPr/>
        </p:nvSpPr>
        <p:spPr>
          <a:xfrm>
            <a:off x="1612900" y="5308600"/>
            <a:ext cx="1143000" cy="1206500"/>
          </a:xfrm>
          <a:prstGeom prst="foldedCorner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prstClr val="black"/>
                </a:solidFill>
              </a:rPr>
              <a:t>STEP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prstClr val="black"/>
                </a:solidFill>
              </a:rPr>
              <a:t>203E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prstClr val="black"/>
                </a:solidFill>
              </a:rPr>
              <a:t>with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prstClr val="black"/>
                </a:solidFill>
              </a:rPr>
              <a:t>NRD</a:t>
            </a:r>
            <a:endParaRPr lang="en-US" sz="1800" dirty="0">
              <a:solidFill>
                <a:prstClr val="black"/>
              </a:solidFill>
            </a:endParaRPr>
          </a:p>
        </p:txBody>
      </p:sp>
      <p:sp>
        <p:nvSpPr>
          <p:cNvPr id="7" name="Right Arrow 6"/>
          <p:cNvSpPr/>
          <p:nvPr/>
        </p:nvSpPr>
        <p:spPr>
          <a:xfrm rot="16200000">
            <a:off x="196850" y="4356100"/>
            <a:ext cx="1257300" cy="647700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prstClr val="black"/>
                </a:solidFill>
              </a:rPr>
              <a:t>Load</a:t>
            </a:r>
            <a:endParaRPr lang="en-US" sz="1800" dirty="0">
              <a:solidFill>
                <a:prstClr val="black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6096000" y="1344611"/>
            <a:ext cx="1676400" cy="933450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 err="1" smtClean="0">
                <a:solidFill>
                  <a:prstClr val="black"/>
                </a:solidFill>
              </a:rPr>
              <a:t>CyPhy</a:t>
            </a:r>
            <a:r>
              <a:rPr lang="en-US" sz="1800" dirty="0" smtClean="0">
                <a:solidFill>
                  <a:prstClr val="black"/>
                </a:solidFill>
              </a:rPr>
              <a:t> CAD Composition</a:t>
            </a:r>
            <a:endParaRPr lang="en-US" sz="1800" dirty="0">
              <a:solidFill>
                <a:prstClr val="black"/>
              </a:solidFill>
            </a:endParaRPr>
          </a:p>
        </p:txBody>
      </p:sp>
      <p:sp>
        <p:nvSpPr>
          <p:cNvPr id="9" name="Folded Corner 8"/>
          <p:cNvSpPr/>
          <p:nvPr/>
        </p:nvSpPr>
        <p:spPr>
          <a:xfrm>
            <a:off x="4025188" y="1470025"/>
            <a:ext cx="1447800" cy="838200"/>
          </a:xfrm>
          <a:prstGeom prst="foldedCorner">
            <a:avLst>
              <a:gd name="adj" fmla="val 37879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prstClr val="black"/>
                </a:solidFill>
              </a:rPr>
              <a:t>Composition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prstClr val="black"/>
                </a:solidFill>
              </a:rPr>
              <a:t>Spec</a:t>
            </a:r>
            <a:endParaRPr lang="en-US" sz="1800" dirty="0">
              <a:solidFill>
                <a:prstClr val="black"/>
              </a:solidFill>
            </a:endParaRPr>
          </a:p>
        </p:txBody>
      </p:sp>
      <p:cxnSp>
        <p:nvCxnSpPr>
          <p:cNvPr id="10" name="Elbow Connector 9"/>
          <p:cNvCxnSpPr>
            <a:stCxn id="8" idx="1"/>
            <a:endCxn id="9" idx="3"/>
          </p:cNvCxnSpPr>
          <p:nvPr/>
        </p:nvCxnSpPr>
        <p:spPr>
          <a:xfrm rot="10800000" flipV="1">
            <a:off x="5472988" y="1811335"/>
            <a:ext cx="623012" cy="77789"/>
          </a:xfrm>
          <a:prstGeom prst="bentConnector3">
            <a:avLst>
              <a:gd name="adj1" fmla="val 50000"/>
            </a:avLst>
          </a:prstGeom>
          <a:ln w="28575"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ounded Rectangle 12"/>
          <p:cNvSpPr/>
          <p:nvPr/>
        </p:nvSpPr>
        <p:spPr>
          <a:xfrm>
            <a:off x="2717800" y="1398588"/>
            <a:ext cx="914400" cy="927100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 err="1" smtClean="0">
                <a:solidFill>
                  <a:prstClr val="black"/>
                </a:solidFill>
              </a:rPr>
              <a:t>Creo</a:t>
            </a:r>
            <a:endParaRPr lang="en-US" sz="1800" dirty="0" smtClean="0">
              <a:solidFill>
                <a:prstClr val="black"/>
              </a:solidFill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prstClr val="black"/>
                </a:solidFill>
              </a:rPr>
              <a:t>Comp.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prstClr val="black"/>
                </a:solidFill>
              </a:rPr>
              <a:t>Driver</a:t>
            </a:r>
            <a:endParaRPr lang="en-US" sz="1800" dirty="0">
              <a:solidFill>
                <a:prstClr val="black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01650" y="6533634"/>
            <a:ext cx="1381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800" i="1" dirty="0" smtClean="0">
                <a:solidFill>
                  <a:prstClr val="black"/>
                </a:solidFill>
                <a:latin typeface="Calibri"/>
                <a:ea typeface="+mn-ea"/>
              </a:rPr>
              <a:t>Components</a:t>
            </a:r>
            <a:endParaRPr lang="en-US" sz="1800" i="1" dirty="0">
              <a:solidFill>
                <a:prstClr val="black"/>
              </a:solidFill>
              <a:latin typeface="Calibri"/>
              <a:ea typeface="+mn-ea"/>
            </a:endParaRPr>
          </a:p>
        </p:txBody>
      </p:sp>
      <p:cxnSp>
        <p:nvCxnSpPr>
          <p:cNvPr id="17" name="Elbow Connector 16"/>
          <p:cNvCxnSpPr>
            <a:stCxn id="9" idx="1"/>
            <a:endCxn id="13" idx="3"/>
          </p:cNvCxnSpPr>
          <p:nvPr/>
        </p:nvCxnSpPr>
        <p:spPr>
          <a:xfrm rot="10800000">
            <a:off x="3632200" y="1862139"/>
            <a:ext cx="392988" cy="26987"/>
          </a:xfrm>
          <a:prstGeom prst="bentConnector3">
            <a:avLst>
              <a:gd name="adj1" fmla="val 50000"/>
            </a:avLst>
          </a:prstGeom>
          <a:ln w="28575"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Elbow Connector 21"/>
          <p:cNvCxnSpPr>
            <a:stCxn id="13" idx="1"/>
            <a:endCxn id="3" idx="0"/>
          </p:cNvCxnSpPr>
          <p:nvPr/>
        </p:nvCxnSpPr>
        <p:spPr>
          <a:xfrm rot="10800000" flipV="1">
            <a:off x="1536700" y="1862138"/>
            <a:ext cx="1181100" cy="639762"/>
          </a:xfrm>
          <a:prstGeom prst="bentConnector2">
            <a:avLst/>
          </a:prstGeom>
          <a:ln w="28575"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Folded Corner 37"/>
          <p:cNvSpPr/>
          <p:nvPr/>
        </p:nvSpPr>
        <p:spPr>
          <a:xfrm>
            <a:off x="5283200" y="3206750"/>
            <a:ext cx="1143000" cy="1295400"/>
          </a:xfrm>
          <a:prstGeom prst="foldedCorner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prstClr val="black"/>
                </a:solidFill>
              </a:rPr>
              <a:t>STEP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prstClr val="black"/>
                </a:solidFill>
              </a:rPr>
              <a:t>203E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prstClr val="black"/>
                </a:solidFill>
              </a:rPr>
              <a:t>Assembly</a:t>
            </a:r>
          </a:p>
        </p:txBody>
      </p:sp>
      <p:sp>
        <p:nvSpPr>
          <p:cNvPr id="39" name="Right Arrow 38"/>
          <p:cNvSpPr/>
          <p:nvPr/>
        </p:nvSpPr>
        <p:spPr>
          <a:xfrm>
            <a:off x="2781300" y="3206750"/>
            <a:ext cx="2476500" cy="647700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prstClr val="black"/>
                </a:solidFill>
              </a:rPr>
              <a:t>Export</a:t>
            </a:r>
            <a:endParaRPr lang="en-US" sz="1800" dirty="0">
              <a:solidFill>
                <a:prstClr val="black"/>
              </a:solidFill>
            </a:endParaRPr>
          </a:p>
        </p:txBody>
      </p:sp>
      <p:sp>
        <p:nvSpPr>
          <p:cNvPr id="40" name="Folded Corner 39"/>
          <p:cNvSpPr/>
          <p:nvPr/>
        </p:nvSpPr>
        <p:spPr>
          <a:xfrm>
            <a:off x="5257800" y="4667250"/>
            <a:ext cx="1143000" cy="838200"/>
          </a:xfrm>
          <a:prstGeom prst="foldedCorner">
            <a:avLst/>
          </a:prstGeom>
          <a:solidFill>
            <a:schemeClr val="accent1">
              <a:alpha val="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prstClr val="white">
                    <a:lumMod val="65000"/>
                  </a:prstClr>
                </a:solidFill>
              </a:rPr>
              <a:t>Native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 err="1" smtClean="0">
                <a:solidFill>
                  <a:prstClr val="white">
                    <a:lumMod val="65000"/>
                  </a:prstClr>
                </a:solidFill>
              </a:rPr>
              <a:t>Creo</a:t>
            </a:r>
            <a:endParaRPr lang="en-US" sz="1800" dirty="0" smtClean="0">
              <a:solidFill>
                <a:prstClr val="white">
                  <a:lumMod val="65000"/>
                </a:prstClr>
              </a:solidFill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prstClr val="white">
                    <a:lumMod val="65000"/>
                  </a:prstClr>
                </a:solidFill>
              </a:rPr>
              <a:t>Assembly</a:t>
            </a:r>
          </a:p>
        </p:txBody>
      </p:sp>
      <p:sp>
        <p:nvSpPr>
          <p:cNvPr id="41" name="Right Arrow 40"/>
          <p:cNvSpPr/>
          <p:nvPr/>
        </p:nvSpPr>
        <p:spPr>
          <a:xfrm rot="1011804">
            <a:off x="2723603" y="4176318"/>
            <a:ext cx="2577770" cy="647700"/>
          </a:xfrm>
          <a:prstGeom prst="rightArrow">
            <a:avLst/>
          </a:prstGeom>
          <a:solidFill>
            <a:schemeClr val="accent1">
              <a:alpha val="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prstClr val="white">
                    <a:lumMod val="65000"/>
                  </a:prstClr>
                </a:solidFill>
              </a:rPr>
              <a:t>Save</a:t>
            </a:r>
            <a:endParaRPr lang="en-US" sz="1800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5295900" y="2349499"/>
            <a:ext cx="2872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prstClr val="black"/>
                </a:solidFill>
                <a:latin typeface="Calibri"/>
                <a:ea typeface="+mn-ea"/>
              </a:rPr>
              <a:t>User Submits Assembly Task</a:t>
            </a:r>
            <a:endParaRPr lang="en-US" sz="1800" dirty="0">
              <a:solidFill>
                <a:prstClr val="black"/>
              </a:solidFill>
              <a:latin typeface="Calibri"/>
              <a:ea typeface="+mn-ea"/>
            </a:endParaRPr>
          </a:p>
        </p:txBody>
      </p:sp>
      <p:cxnSp>
        <p:nvCxnSpPr>
          <p:cNvPr id="48" name="Straight Connector 47"/>
          <p:cNvCxnSpPr/>
          <p:nvPr/>
        </p:nvCxnSpPr>
        <p:spPr>
          <a:xfrm>
            <a:off x="4267200" y="785334"/>
            <a:ext cx="0" cy="5729766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/>
          <p:cNvSpPr/>
          <p:nvPr/>
        </p:nvSpPr>
        <p:spPr>
          <a:xfrm>
            <a:off x="76200" y="5086350"/>
            <a:ext cx="3136900" cy="17716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1305707" y="4629150"/>
            <a:ext cx="461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prstClr val="black"/>
                </a:solidFill>
                <a:latin typeface="Calibri"/>
                <a:ea typeface="+mn-ea"/>
              </a:rPr>
              <a:t>OR</a:t>
            </a:r>
            <a:endParaRPr lang="en-US" sz="1800" dirty="0">
              <a:solidFill>
                <a:prstClr val="black"/>
              </a:solidFill>
              <a:latin typeface="Calibri"/>
              <a:ea typeface="+mn-ea"/>
            </a:endParaRPr>
          </a:p>
        </p:txBody>
      </p:sp>
      <p:sp>
        <p:nvSpPr>
          <p:cNvPr id="56" name="Rounded Rectangle 55"/>
          <p:cNvSpPr/>
          <p:nvPr/>
        </p:nvSpPr>
        <p:spPr>
          <a:xfrm>
            <a:off x="7696200" y="1320799"/>
            <a:ext cx="1066800" cy="1028700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prstClr val="black"/>
                </a:solidFill>
              </a:rPr>
              <a:t>Design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prstClr val="black"/>
                </a:solidFill>
              </a:rPr>
              <a:t>Point</a:t>
            </a:r>
            <a:endParaRPr lang="en-US" sz="1800" dirty="0">
              <a:solidFill>
                <a:prstClr val="black"/>
              </a:solidFill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4267200" y="5722034"/>
            <a:ext cx="4876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i="1" dirty="0" smtClean="0">
                <a:solidFill>
                  <a:prstClr val="black"/>
                </a:solidFill>
                <a:latin typeface="Calibri"/>
                <a:ea typeface="+mn-ea"/>
              </a:rPr>
              <a:t>Need Component in </a:t>
            </a:r>
            <a:r>
              <a:rPr lang="en-US" i="1" dirty="0" err="1" smtClean="0">
                <a:solidFill>
                  <a:prstClr val="black"/>
                </a:solidFill>
                <a:latin typeface="Calibri"/>
                <a:ea typeface="+mn-ea"/>
              </a:rPr>
              <a:t>Creo</a:t>
            </a:r>
            <a:r>
              <a:rPr lang="en-US" i="1" dirty="0" smtClean="0">
                <a:solidFill>
                  <a:prstClr val="black"/>
                </a:solidFill>
                <a:latin typeface="Calibri"/>
                <a:ea typeface="+mn-ea"/>
              </a:rPr>
              <a:t> or STEP with Named Reference Data!!</a:t>
            </a:r>
            <a:endParaRPr lang="en-US" i="1" dirty="0">
              <a:solidFill>
                <a:prstClr val="black"/>
              </a:solidFill>
              <a:latin typeface="Calibri"/>
              <a:ea typeface="+mn-ea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3142894" y="752257"/>
            <a:ext cx="10676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prstClr val="black"/>
                </a:solidFill>
                <a:latin typeface="Calibri"/>
                <a:ea typeface="+mn-ea"/>
              </a:rPr>
              <a:t>Remote</a:t>
            </a:r>
          </a:p>
          <a:p>
            <a:pPr algn="r"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prstClr val="black"/>
                </a:solidFill>
                <a:latin typeface="Calibri"/>
                <a:ea typeface="+mn-ea"/>
              </a:rPr>
              <a:t> (or local)</a:t>
            </a:r>
            <a:endParaRPr lang="en-US" sz="1800" dirty="0">
              <a:solidFill>
                <a:prstClr val="black"/>
              </a:solidFill>
              <a:latin typeface="Calibri"/>
              <a:ea typeface="+mn-ea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4370477" y="783268"/>
            <a:ext cx="6636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prstClr val="black"/>
                </a:solidFill>
                <a:latin typeface="Calibri"/>
                <a:ea typeface="+mn-ea"/>
              </a:rPr>
              <a:t>Local</a:t>
            </a:r>
            <a:endParaRPr lang="en-US" sz="1800" dirty="0">
              <a:solidFill>
                <a:prstClr val="black"/>
              </a:solidFill>
              <a:latin typeface="Calibri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138557743"/>
      </p:ext>
    </p:extLst>
  </p:cSld>
  <p:clrMapOvr>
    <a:masterClrMapping/>
  </p:clrMapOvr>
</p:sld>
</file>

<file path=ppt/theme/theme1.xml><?xml version="1.0" encoding="utf-8"?>
<a:theme xmlns:a="http://schemas.openxmlformats.org/drawingml/2006/main" name="DARPA Vanderbilt Template">
  <a:themeElements>
    <a:clrScheme name="ISIS Presentation Template 1">
      <a:dk1>
        <a:srgbClr val="5F5F5F"/>
      </a:dk1>
      <a:lt1>
        <a:srgbClr val="FFFFCC"/>
      </a:lt1>
      <a:dk2>
        <a:srgbClr val="000000"/>
      </a:dk2>
      <a:lt2>
        <a:srgbClr val="FFCC66"/>
      </a:lt2>
      <a:accent1>
        <a:srgbClr val="FF9933"/>
      </a:accent1>
      <a:accent2>
        <a:srgbClr val="CC0066"/>
      </a:accent2>
      <a:accent3>
        <a:srgbClr val="AAAAAA"/>
      </a:accent3>
      <a:accent4>
        <a:srgbClr val="DADAAE"/>
      </a:accent4>
      <a:accent5>
        <a:srgbClr val="FFCAAD"/>
      </a:accent5>
      <a:accent6>
        <a:srgbClr val="B9005C"/>
      </a:accent6>
      <a:hlink>
        <a:srgbClr val="CC00CC"/>
      </a:hlink>
      <a:folHlink>
        <a:srgbClr val="990099"/>
      </a:folHlink>
    </a:clrScheme>
    <a:fontScheme name="ISIS Presentation Template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charset="0"/>
          </a:defRPr>
        </a:defPPr>
      </a:lstStyle>
    </a:lnDef>
  </a:objectDefaults>
  <a:extraClrSchemeLst>
    <a:extraClrScheme>
      <a:clrScheme name="ISIS Presentation Template 1">
        <a:dk1>
          <a:srgbClr val="5F5F5F"/>
        </a:dk1>
        <a:lt1>
          <a:srgbClr val="FFFFCC"/>
        </a:lt1>
        <a:dk2>
          <a:srgbClr val="000000"/>
        </a:dk2>
        <a:lt2>
          <a:srgbClr val="FFCC66"/>
        </a:lt2>
        <a:accent1>
          <a:srgbClr val="FF9933"/>
        </a:accent1>
        <a:accent2>
          <a:srgbClr val="CC0066"/>
        </a:accent2>
        <a:accent3>
          <a:srgbClr val="AAAAAA"/>
        </a:accent3>
        <a:accent4>
          <a:srgbClr val="DADAAE"/>
        </a:accent4>
        <a:accent5>
          <a:srgbClr val="FFCAAD"/>
        </a:accent5>
        <a:accent6>
          <a:srgbClr val="B9005C"/>
        </a:accent6>
        <a:hlink>
          <a:srgbClr val="CC00CC"/>
        </a:hlink>
        <a:folHlink>
          <a:srgbClr val="9900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SIS Presentation Template 2">
        <a:dk1>
          <a:srgbClr val="000000"/>
        </a:dk1>
        <a:lt1>
          <a:srgbClr val="FFFFFF"/>
        </a:lt1>
        <a:dk2>
          <a:srgbClr val="FF9900"/>
        </a:dk2>
        <a:lt2>
          <a:srgbClr val="5F5F5F"/>
        </a:lt2>
        <a:accent1>
          <a:srgbClr val="FF9933"/>
        </a:accent1>
        <a:accent2>
          <a:srgbClr val="CC0066"/>
        </a:accent2>
        <a:accent3>
          <a:srgbClr val="FFFFFF"/>
        </a:accent3>
        <a:accent4>
          <a:srgbClr val="000000"/>
        </a:accent4>
        <a:accent5>
          <a:srgbClr val="FFCAAD"/>
        </a:accent5>
        <a:accent6>
          <a:srgbClr val="B9005C"/>
        </a:accent6>
        <a:hlink>
          <a:srgbClr val="CC00CC"/>
        </a:hlink>
        <a:folHlink>
          <a:srgbClr val="9900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SIS Presentation Template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10765</TotalTime>
  <Words>5874</Words>
  <Application>Microsoft Office PowerPoint</Application>
  <PresentationFormat>On-screen Show (4:3)</PresentationFormat>
  <Paragraphs>2241</Paragraphs>
  <Slides>96</Slides>
  <Notes>9</Notes>
  <HiddenSlides>0</HiddenSlides>
  <MMClips>0</MMClips>
  <ScaleCrop>false</ScaleCrop>
  <HeadingPairs>
    <vt:vector size="4" baseType="variant">
      <vt:variant>
        <vt:lpstr>Theme</vt:lpstr>
      </vt:variant>
      <vt:variant>
        <vt:i4>5</vt:i4>
      </vt:variant>
      <vt:variant>
        <vt:lpstr>Slide Titles</vt:lpstr>
      </vt:variant>
      <vt:variant>
        <vt:i4>96</vt:i4>
      </vt:variant>
    </vt:vector>
  </HeadingPairs>
  <TitlesOfParts>
    <vt:vector size="101" baseType="lpstr">
      <vt:lpstr>DARPA Vanderbilt Template</vt:lpstr>
      <vt:lpstr>Office Theme</vt:lpstr>
      <vt:lpstr>3_Office Theme</vt:lpstr>
      <vt:lpstr>1_Office Theme</vt:lpstr>
      <vt:lpstr>2_Office Theme</vt:lpstr>
      <vt:lpstr>META-X VU CyPhy Toolchain Vignettes</vt:lpstr>
      <vt:lpstr>PDR Topics</vt:lpstr>
      <vt:lpstr>AVM Roles &amp; Responsibilities</vt:lpstr>
      <vt:lpstr>AVM Roles &amp; Responsibility (2)</vt:lpstr>
      <vt:lpstr>PowerPoint Presentation</vt:lpstr>
      <vt:lpstr>PowerPoint Presentation</vt:lpstr>
      <vt:lpstr>META Analysis Composition</vt:lpstr>
      <vt:lpstr>Dashboard</vt:lpstr>
      <vt:lpstr>Architecture/Task Mapping</vt:lpstr>
      <vt:lpstr>Risks and Dependencies</vt:lpstr>
      <vt:lpstr>Release / Beta Testing Plan</vt:lpstr>
      <vt:lpstr>CyPhy Vignettes &amp; Threads</vt:lpstr>
      <vt:lpstr>Vignette/Thread/WBS Linkages</vt:lpstr>
      <vt:lpstr>META-X CyPhy Toolchain Vignettes</vt:lpstr>
      <vt:lpstr>PDR Guideline Mapping</vt:lpstr>
      <vt:lpstr>Start A Team &amp; Project</vt:lpstr>
      <vt:lpstr>Thread: SV1: Start VF Project</vt:lpstr>
      <vt:lpstr>Thread: SV2 Start VF Project</vt:lpstr>
      <vt:lpstr>Thread: ST1&amp;2 Download/Install Tools</vt:lpstr>
      <vt:lpstr>Thread CD1: Download Designs</vt:lpstr>
      <vt:lpstr>Thread: CC3: Add Components to Project</vt:lpstr>
      <vt:lpstr>DEMO:  Starting A Team/Project</vt:lpstr>
      <vt:lpstr>Key Tasks Under Development</vt:lpstr>
      <vt:lpstr>Vignette: Modify Design  By Component Addition &amp; Evaluate</vt:lpstr>
      <vt:lpstr>Thread CD1: Download Designs</vt:lpstr>
      <vt:lpstr>Thread: CC3: Add Components to Project</vt:lpstr>
      <vt:lpstr>Design - Point vs. Space</vt:lpstr>
      <vt:lpstr>Thread: CD5: Add Components to Design</vt:lpstr>
      <vt:lpstr>Thread: CD5_DS: Add Components to Design Space</vt:lpstr>
      <vt:lpstr>Thread: CT2: Download and Configure Testbench for Dynamic Analysis</vt:lpstr>
      <vt:lpstr>Thread: AD1a: Execute Testbench for Dynamic Analysis</vt:lpstr>
      <vt:lpstr>Thread: AD2a: Visualize Results from Dynamics Testbench</vt:lpstr>
      <vt:lpstr>DEMO:  Design Activites: Model Mods &amp; Analysis/Visualization</vt:lpstr>
      <vt:lpstr>Key Tasks Under Development</vt:lpstr>
      <vt:lpstr>Tasks Under Development</vt:lpstr>
      <vt:lpstr>Vignette: Change Design Structure, Evaluate Metrics/Score</vt:lpstr>
      <vt:lpstr>Thread: CD6_DS: Change Structure in Design Space</vt:lpstr>
      <vt:lpstr>Demo and Key tasks</vt:lpstr>
      <vt:lpstr>Vignette: Full System Evaluation</vt:lpstr>
      <vt:lpstr>Thread: AP3: Configure &amp; Execute Battery of Tests</vt:lpstr>
      <vt:lpstr>Threads/Key Tasks/Schedule </vt:lpstr>
      <vt:lpstr>Full System Eval Tasks</vt:lpstr>
      <vt:lpstr>Vignette: Explore/Optimize Parameters</vt:lpstr>
      <vt:lpstr>Revisited Threads</vt:lpstr>
      <vt:lpstr>Thread: AP1: Configure &amp; Execute PET</vt:lpstr>
      <vt:lpstr>Demo</vt:lpstr>
      <vt:lpstr>Threads/Key Tasks/Schedule PET </vt:lpstr>
      <vt:lpstr>Vignette: Optimize Design, Select Best Component</vt:lpstr>
      <vt:lpstr>Vignette: Compute PCC on Design</vt:lpstr>
      <vt:lpstr>Thread: AP2: Configure &amp; Execute PCC</vt:lpstr>
      <vt:lpstr>Threads/Key Tasks/Schedule </vt:lpstr>
      <vt:lpstr>Threads/Key Tasks/Schedule </vt:lpstr>
      <vt:lpstr>Vignette: Assemble CAD Check Physical Properties of Design</vt:lpstr>
      <vt:lpstr>Threads/Key Tasks/Schedule </vt:lpstr>
      <vt:lpstr>Threads/Key Tasks/Schedule </vt:lpstr>
      <vt:lpstr>Vignette: Add Detail To Mechanical Design</vt:lpstr>
      <vt:lpstr>Design: Flesh Out Details of 3D Design</vt:lpstr>
      <vt:lpstr>Thread CC5: Add CAD to Existing Component</vt:lpstr>
      <vt:lpstr>Vignette: Cyber Design</vt:lpstr>
      <vt:lpstr>CS1: Create Cyber Component (Controller) Ideal Behavior</vt:lpstr>
      <vt:lpstr>AS1: Combined Cyber/Physical Simulation (Ideal)</vt:lpstr>
      <vt:lpstr>SC3: Synthesize Software Deployment</vt:lpstr>
      <vt:lpstr>AS2: Combined Cyber/Physical Simulation (Actual)</vt:lpstr>
      <vt:lpstr>Development Tasks to BETA</vt:lpstr>
      <vt:lpstr>WBS REVIEW</vt:lpstr>
      <vt:lpstr>Release / Beta Testing Plan</vt:lpstr>
      <vt:lpstr>ISIS META Build System</vt:lpstr>
      <vt:lpstr>Scoreboard Page for Build System</vt:lpstr>
      <vt:lpstr>Risks and Dependencies</vt:lpstr>
      <vt:lpstr>ADD Vignette/Thread StopLight Chart  (To Be Maintained/Reviewed Weekly)</vt:lpstr>
      <vt:lpstr>Architecture/Task Mapping</vt:lpstr>
      <vt:lpstr>Summary</vt:lpstr>
      <vt:lpstr>Backup Slides</vt:lpstr>
      <vt:lpstr>Current Capability Demos Tuesday Demo Session</vt:lpstr>
      <vt:lpstr>Create Test Bench for Special Purpose Analysis</vt:lpstr>
      <vt:lpstr>Prune Design Space</vt:lpstr>
      <vt:lpstr>Use VF Cloud to Create System CAD Assembly  </vt:lpstr>
      <vt:lpstr>Create Test Bench for Finite Element Analysis</vt:lpstr>
      <vt:lpstr>Execute FEA TestBench</vt:lpstr>
      <vt:lpstr>Visualize FEA TestBench Results</vt:lpstr>
      <vt:lpstr>Create Test Bench for Mobility Analysis</vt:lpstr>
      <vt:lpstr>Execute Mobility Testbench</vt:lpstr>
      <vt:lpstr>Create Cyber Component (Controller) Ideal Behavior</vt:lpstr>
      <vt:lpstr>Combined Cyber/Physical Simulation (Ideal)</vt:lpstr>
      <vt:lpstr>Combined Cyber/Physical Simulation (Actual)</vt:lpstr>
      <vt:lpstr>Tune Realized to Ideal Controller Properties</vt:lpstr>
      <vt:lpstr>Language Driver: META Design Flow</vt:lpstr>
      <vt:lpstr>Language Driver : META Components through Example</vt:lpstr>
      <vt:lpstr>Top Level CyPhy Taxonomy</vt:lpstr>
      <vt:lpstr>CyPhy Components are Multi-Model</vt:lpstr>
      <vt:lpstr>CyPhy Dynamics Modeling</vt:lpstr>
      <vt:lpstr>CyPhy Cyber Components</vt:lpstr>
      <vt:lpstr>CyPhy Architecture Modeling</vt:lpstr>
      <vt:lpstr>CyPhy Architecture Models</vt:lpstr>
      <vt:lpstr>CyPhy Systems Evaluation</vt:lpstr>
      <vt:lpstr>Near Term Assembly Approach</vt:lpstr>
    </vt:vector>
  </TitlesOfParts>
  <Company>Vanderbilt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Design Patterns</dc:title>
  <dc:creator>Chris vanBuskirk</dc:creator>
  <cp:lastModifiedBy>bapty</cp:lastModifiedBy>
  <cp:revision>229</cp:revision>
  <dcterms:created xsi:type="dcterms:W3CDTF">2012-03-01T03:29:05Z</dcterms:created>
  <dcterms:modified xsi:type="dcterms:W3CDTF">2012-07-10T04:49:23Z</dcterms:modified>
</cp:coreProperties>
</file>